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7" r:id="rId3"/>
    <p:sldId id="258" r:id="rId4"/>
    <p:sldId id="259" r:id="rId5"/>
    <p:sldId id="260" r:id="rId6"/>
    <p:sldId id="261" r:id="rId7"/>
  </p:sldIdLst>
  <p:sldSz cx="6858000" cy="9906000" type="A4"/>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14" autoAdjust="0"/>
    <p:restoredTop sz="94660"/>
  </p:normalViewPr>
  <p:slideViewPr>
    <p:cSldViewPr snapToGrid="0">
      <p:cViewPr varScale="1">
        <p:scale>
          <a:sx n="77" d="100"/>
          <a:sy n="77" d="100"/>
        </p:scale>
        <p:origin x="32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425121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349025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1025012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1084576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D4F2E1-B6B0-4777-808B-D3D886A035AA}" type="datetimeFigureOut">
              <a:rPr lang="en-SG" smtClean="0"/>
              <a:t>4/3/2019</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41256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D4F2E1-B6B0-4777-808B-D3D886A035AA}" type="datetimeFigureOut">
              <a:rPr lang="en-SG" smtClean="0"/>
              <a:t>4/3/2019</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2027489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D4F2E1-B6B0-4777-808B-D3D886A035AA}" type="datetimeFigureOut">
              <a:rPr lang="en-SG" smtClean="0"/>
              <a:t>4/3/2019</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143689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D4F2E1-B6B0-4777-808B-D3D886A035AA}" type="datetimeFigureOut">
              <a:rPr lang="en-SG" smtClean="0"/>
              <a:t>4/3/2019</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352347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4F2E1-B6B0-4777-808B-D3D886A035AA}" type="datetimeFigureOut">
              <a:rPr lang="en-SG" smtClean="0"/>
              <a:t>4/3/2019</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17317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D4F2E1-B6B0-4777-808B-D3D886A035AA}" type="datetimeFigureOut">
              <a:rPr lang="en-SG" smtClean="0"/>
              <a:t>4/3/2019</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343031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D4F2E1-B6B0-4777-808B-D3D886A035AA}" type="datetimeFigureOut">
              <a:rPr lang="en-SG" smtClean="0"/>
              <a:t>4/3/2019</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7F6EDCE1-29C0-4B06-883C-3803566BB464}" type="slidenum">
              <a:rPr lang="en-SG" smtClean="0"/>
              <a:t>‹#›</a:t>
            </a:fld>
            <a:endParaRPr lang="en-SG"/>
          </a:p>
        </p:txBody>
      </p:sp>
    </p:spTree>
    <p:extLst>
      <p:ext uri="{BB962C8B-B14F-4D97-AF65-F5344CB8AC3E}">
        <p14:creationId xmlns:p14="http://schemas.microsoft.com/office/powerpoint/2010/main" val="2438159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5D4F2E1-B6B0-4777-808B-D3D886A035AA}" type="datetimeFigureOut">
              <a:rPr lang="en-SG" smtClean="0"/>
              <a:t>4/3/2019</a:t>
            </a:fld>
            <a:endParaRPr lang="en-SG"/>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F6EDCE1-29C0-4B06-883C-3803566BB464}" type="slidenum">
              <a:rPr lang="en-SG" smtClean="0"/>
              <a:t>‹#›</a:t>
            </a:fld>
            <a:endParaRPr lang="en-SG"/>
          </a:p>
        </p:txBody>
      </p:sp>
    </p:spTree>
    <p:extLst>
      <p:ext uri="{BB962C8B-B14F-4D97-AF65-F5344CB8AC3E}">
        <p14:creationId xmlns:p14="http://schemas.microsoft.com/office/powerpoint/2010/main" val="248220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portcullis.c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www.portcullis.co/" TargetMode="External"/><Relationship Id="rId4" Type="http://schemas.openxmlformats.org/officeDocument/2006/relationships/hyperlink" Target="http://www.oecd.org/tax/exchange-of-tax-information/Status_of_convention.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rd.gov.hk/eng/tax/dta_cbc.htm"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www.portcullis.co/"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portcullis.co/"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portcullis.c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portcullis.co/"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9826" y="2205444"/>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56230" y="1822125"/>
            <a:ext cx="2723823" cy="369332"/>
          </a:xfrm>
          <a:prstGeom prst="rect">
            <a:avLst/>
          </a:prstGeom>
          <a:noFill/>
        </p:spPr>
        <p:txBody>
          <a:bodyPr wrap="none" rtlCol="0">
            <a:spAutoFit/>
          </a:bodyPr>
          <a:lstStyle/>
          <a:p>
            <a:r>
              <a:rPr lang="zh-TW" altLang="en-US" b="1" dirty="0">
                <a:solidFill>
                  <a:srgbClr val="800000"/>
                </a:solidFill>
              </a:rPr>
              <a:t>國別報告、轉讓定價文書</a:t>
            </a:r>
            <a:endParaRPr lang="en-SG" dirty="0">
              <a:solidFill>
                <a:srgbClr val="800000"/>
              </a:solidFill>
            </a:endParaRPr>
          </a:p>
        </p:txBody>
      </p:sp>
      <p:sp>
        <p:nvSpPr>
          <p:cNvPr id="2" name="TextBox 1"/>
          <p:cNvSpPr txBox="1"/>
          <p:nvPr/>
        </p:nvSpPr>
        <p:spPr>
          <a:xfrm>
            <a:off x="1770069" y="2287010"/>
            <a:ext cx="4965896" cy="6863417"/>
          </a:xfrm>
          <a:prstGeom prst="rect">
            <a:avLst/>
          </a:prstGeom>
          <a:noFill/>
        </p:spPr>
        <p:txBody>
          <a:bodyPr wrap="square" rtlCol="0">
            <a:spAutoFit/>
          </a:bodyPr>
          <a:lstStyle/>
          <a:p>
            <a:r>
              <a:rPr lang="zh-TW" altLang="en-US" sz="1100" b="1" dirty="0">
                <a:latin typeface="+mn-ea"/>
              </a:rPr>
              <a:t>甲</a:t>
            </a:r>
            <a:r>
              <a:rPr lang="en-SG" sz="1100" b="1" dirty="0">
                <a:latin typeface="+mn-ea"/>
              </a:rPr>
              <a:t>. </a:t>
            </a:r>
            <a:r>
              <a:rPr lang="zh-TW" altLang="en-US" sz="1100" b="1" dirty="0">
                <a:latin typeface="+mn-ea"/>
              </a:rPr>
              <a:t>國別報告 </a:t>
            </a:r>
            <a:endParaRPr lang="en-SG" sz="1100" dirty="0">
              <a:latin typeface="+mn-ea"/>
            </a:endParaRPr>
          </a:p>
          <a:p>
            <a:r>
              <a:rPr lang="en-SG" sz="1100" dirty="0">
                <a:latin typeface="+mn-ea"/>
              </a:rPr>
              <a:t> </a:t>
            </a:r>
          </a:p>
          <a:p>
            <a:r>
              <a:rPr lang="zh-TW" altLang="en-US" sz="1100" dirty="0">
                <a:latin typeface="+mn-ea"/>
              </a:rPr>
              <a:t>經濟合作與發展組織（經合組織）於</a:t>
            </a:r>
            <a:r>
              <a:rPr lang="en-SG" sz="1100" dirty="0">
                <a:latin typeface="+mn-ea"/>
              </a:rPr>
              <a:t>2015</a:t>
            </a:r>
            <a:r>
              <a:rPr lang="zh-TW" altLang="en-US" sz="1100" dirty="0">
                <a:latin typeface="+mn-ea"/>
              </a:rPr>
              <a:t>年推出</a:t>
            </a:r>
            <a:r>
              <a:rPr lang="en-SG" sz="1100" dirty="0">
                <a:latin typeface="+mn-ea"/>
              </a:rPr>
              <a:t>15</a:t>
            </a:r>
            <a:r>
              <a:rPr lang="zh-TW" altLang="en-US" sz="1100" dirty="0">
                <a:latin typeface="+mn-ea"/>
              </a:rPr>
              <a:t>個方案以遏止企業利用各個稅務管轄區在稅制上的差異進行跨境避稅</a:t>
            </a:r>
            <a:r>
              <a:rPr lang="en-SG" sz="1100" dirty="0">
                <a:latin typeface="+mn-ea"/>
              </a:rPr>
              <a:t>(</a:t>
            </a:r>
            <a:r>
              <a:rPr lang="zh-TW" altLang="en-US" sz="1100" dirty="0">
                <a:latin typeface="+mn-ea"/>
              </a:rPr>
              <a:t>簡 稱「侵蝕稅基及轉移利潤」（</a:t>
            </a:r>
            <a:r>
              <a:rPr lang="en-SG" sz="1100" dirty="0">
                <a:latin typeface="+mn-ea"/>
              </a:rPr>
              <a:t>BEPS</a:t>
            </a:r>
            <a:r>
              <a:rPr lang="zh-TW" altLang="en-US" sz="1100" dirty="0">
                <a:latin typeface="+mn-ea"/>
              </a:rPr>
              <a:t>）</a:t>
            </a:r>
            <a:r>
              <a:rPr lang="en-SG" sz="1100" dirty="0">
                <a:latin typeface="+mn-ea"/>
              </a:rPr>
              <a:t>)</a:t>
            </a:r>
            <a:r>
              <a:rPr lang="zh-TW" altLang="en-US" sz="1100" dirty="0">
                <a:latin typeface="+mn-ea"/>
              </a:rPr>
              <a:t>。 </a:t>
            </a:r>
            <a:endParaRPr lang="en-SG" sz="1100" dirty="0">
              <a:latin typeface="+mn-ea"/>
            </a:endParaRPr>
          </a:p>
          <a:p>
            <a:r>
              <a:rPr lang="en-SG" sz="1100" dirty="0">
                <a:latin typeface="+mn-ea"/>
              </a:rPr>
              <a:t> </a:t>
            </a:r>
          </a:p>
          <a:p>
            <a:r>
              <a:rPr lang="en-SG" sz="1100" dirty="0">
                <a:latin typeface="+mn-ea"/>
              </a:rPr>
              <a:t>BEPS</a:t>
            </a:r>
            <a:r>
              <a:rPr lang="zh-TW" altLang="en-US" sz="1100" dirty="0">
                <a:latin typeface="+mn-ea"/>
              </a:rPr>
              <a:t>的第</a:t>
            </a:r>
            <a:r>
              <a:rPr lang="en-SG" sz="1100" dirty="0">
                <a:latin typeface="+mn-ea"/>
              </a:rPr>
              <a:t>13</a:t>
            </a:r>
            <a:r>
              <a:rPr lang="zh-TW" altLang="en-US" sz="1100" dirty="0">
                <a:latin typeface="+mn-ea"/>
              </a:rPr>
              <a:t>個方案推行國別報告及轉讓定價文書</a:t>
            </a:r>
            <a:r>
              <a:rPr lang="en-SG" sz="1100" dirty="0">
                <a:latin typeface="+mn-ea"/>
              </a:rPr>
              <a:t>, </a:t>
            </a:r>
            <a:r>
              <a:rPr lang="zh-TW" altLang="en-US" sz="1100" dirty="0">
                <a:latin typeface="+mn-ea"/>
              </a:rPr>
              <a:t>當中要求跨國企業向當地稅務局申報集團內個別企業的稅收居民身份、財務數據、關聯交易等資料</a:t>
            </a:r>
            <a:r>
              <a:rPr lang="en-SG" sz="1100" dirty="0">
                <a:latin typeface="+mn-ea"/>
              </a:rPr>
              <a:t>, </a:t>
            </a:r>
            <a:r>
              <a:rPr lang="zh-TW" altLang="en-US" sz="1100" dirty="0">
                <a:latin typeface="+mn-ea"/>
              </a:rPr>
              <a:t>各稅務局收集資料後將呈交上經合組織。 </a:t>
            </a:r>
            <a:endParaRPr lang="en-SG" sz="1100" dirty="0">
              <a:latin typeface="+mn-ea"/>
            </a:endParaRPr>
          </a:p>
          <a:p>
            <a:r>
              <a:rPr lang="en-SG" sz="1100" dirty="0">
                <a:latin typeface="+mn-ea"/>
              </a:rPr>
              <a:t> </a:t>
            </a:r>
          </a:p>
          <a:p>
            <a:r>
              <a:rPr lang="zh-TW" altLang="en-US" sz="1100" dirty="0">
                <a:latin typeface="+mn-ea"/>
              </a:rPr>
              <a:t>作為經合組織成員之一</a:t>
            </a:r>
            <a:r>
              <a:rPr lang="en-SG" sz="1100" dirty="0">
                <a:latin typeface="+mn-ea"/>
              </a:rPr>
              <a:t>, </a:t>
            </a:r>
            <a:r>
              <a:rPr lang="zh-TW" altLang="en-US" sz="1100" dirty="0">
                <a:latin typeface="+mn-ea"/>
              </a:rPr>
              <a:t>香港稅務局</a:t>
            </a:r>
            <a:r>
              <a:rPr lang="en-SG" sz="1100" dirty="0">
                <a:latin typeface="+mn-ea"/>
              </a:rPr>
              <a:t>(“</a:t>
            </a:r>
            <a:r>
              <a:rPr lang="zh-TW" altLang="en-US" sz="1100" dirty="0">
                <a:latin typeface="+mn-ea"/>
              </a:rPr>
              <a:t>稅務局</a:t>
            </a:r>
            <a:r>
              <a:rPr lang="en-SG" sz="1100" dirty="0">
                <a:latin typeface="+mn-ea"/>
              </a:rPr>
              <a:t>”)</a:t>
            </a:r>
            <a:r>
              <a:rPr lang="zh-TW" altLang="en-US" sz="1100" dirty="0">
                <a:latin typeface="+mn-ea"/>
              </a:rPr>
              <a:t>由</a:t>
            </a:r>
            <a:r>
              <a:rPr lang="en-SG" sz="1100" dirty="0">
                <a:latin typeface="+mn-ea"/>
              </a:rPr>
              <a:t>2018</a:t>
            </a:r>
            <a:r>
              <a:rPr lang="zh-TW" altLang="en-US" sz="1100" dirty="0">
                <a:latin typeface="+mn-ea"/>
              </a:rPr>
              <a:t>會計年度開始要求符合條件的企業做國別報告及擬備轉讓定價文書。 </a:t>
            </a:r>
            <a:endParaRPr lang="en-SG" sz="1100" dirty="0">
              <a:latin typeface="+mn-ea"/>
            </a:endParaRPr>
          </a:p>
          <a:p>
            <a:r>
              <a:rPr lang="en-SG" sz="1100" dirty="0">
                <a:latin typeface="+mn-ea"/>
              </a:rPr>
              <a:t> </a:t>
            </a:r>
          </a:p>
          <a:p>
            <a:r>
              <a:rPr lang="zh-TW" altLang="en-US" sz="1100" dirty="0">
                <a:latin typeface="+mn-ea"/>
              </a:rPr>
              <a:t>在此簡述國別報告的申報責任： </a:t>
            </a:r>
            <a:endParaRPr lang="en-SG" sz="1100" dirty="0">
              <a:latin typeface="+mn-ea"/>
            </a:endParaRPr>
          </a:p>
          <a:p>
            <a:r>
              <a:rPr lang="en-SG" sz="1100" dirty="0">
                <a:latin typeface="+mn-ea"/>
              </a:rPr>
              <a:t> </a:t>
            </a:r>
          </a:p>
          <a:p>
            <a:r>
              <a:rPr lang="en-SG" sz="1100" dirty="0">
                <a:latin typeface="+mn-ea"/>
              </a:rPr>
              <a:t>1. </a:t>
            </a:r>
            <a:r>
              <a:rPr lang="zh-TW" altLang="en-US" sz="1100" dirty="0">
                <a:latin typeface="+mn-ea"/>
              </a:rPr>
              <a:t>國別報告的責任何時生效</a:t>
            </a:r>
            <a:r>
              <a:rPr lang="en-SG" sz="1100" dirty="0">
                <a:latin typeface="+mn-ea"/>
              </a:rPr>
              <a:t>? </a:t>
            </a:r>
          </a:p>
          <a:p>
            <a:r>
              <a:rPr lang="en-SG" sz="1100" dirty="0">
                <a:latin typeface="+mn-ea"/>
              </a:rPr>
              <a:t> </a:t>
            </a:r>
          </a:p>
          <a:p>
            <a:r>
              <a:rPr lang="zh-TW" altLang="en-US" sz="1100" dirty="0">
                <a:latin typeface="+mn-ea"/>
              </a:rPr>
              <a:t>    生效期為</a:t>
            </a:r>
            <a:r>
              <a:rPr lang="en-SG" sz="1100" dirty="0">
                <a:latin typeface="+mn-ea"/>
              </a:rPr>
              <a:t>2018</a:t>
            </a:r>
            <a:r>
              <a:rPr lang="zh-TW" altLang="en-US" sz="1100" dirty="0">
                <a:latin typeface="+mn-ea"/>
              </a:rPr>
              <a:t>年</a:t>
            </a:r>
            <a:r>
              <a:rPr lang="en-SG" sz="1100" dirty="0">
                <a:latin typeface="+mn-ea"/>
              </a:rPr>
              <a:t>1</a:t>
            </a:r>
            <a:r>
              <a:rPr lang="zh-TW" altLang="en-US" sz="1100" dirty="0">
                <a:latin typeface="+mn-ea"/>
              </a:rPr>
              <a:t>月</a:t>
            </a:r>
            <a:r>
              <a:rPr lang="en-SG" sz="1100" dirty="0">
                <a:latin typeface="+mn-ea"/>
              </a:rPr>
              <a:t>1</a:t>
            </a:r>
            <a:r>
              <a:rPr lang="zh-TW" altLang="en-US" sz="1100" dirty="0">
                <a:latin typeface="+mn-ea"/>
              </a:rPr>
              <a:t>日起始的會計年度。 </a:t>
            </a:r>
            <a:endParaRPr lang="en-SG" sz="1100" dirty="0">
              <a:latin typeface="+mn-ea"/>
            </a:endParaRPr>
          </a:p>
          <a:p>
            <a:r>
              <a:rPr lang="en-SG" sz="1100" dirty="0">
                <a:latin typeface="+mn-ea"/>
              </a:rPr>
              <a:t> </a:t>
            </a:r>
          </a:p>
          <a:p>
            <a:r>
              <a:rPr lang="en-SG" sz="1100" dirty="0">
                <a:latin typeface="+mn-ea"/>
              </a:rPr>
              <a:t>2. </a:t>
            </a:r>
            <a:r>
              <a:rPr lang="zh-TW" altLang="en-US" sz="1100" dirty="0">
                <a:latin typeface="+mn-ea"/>
              </a:rPr>
              <a:t>如何決定集團有責任做香港國別報告與否</a:t>
            </a:r>
            <a:r>
              <a:rPr lang="en-SG" sz="1100" dirty="0">
                <a:latin typeface="+mn-ea"/>
              </a:rPr>
              <a:t>? </a:t>
            </a:r>
          </a:p>
          <a:p>
            <a:r>
              <a:rPr lang="en-SG" sz="1100" dirty="0">
                <a:latin typeface="+mn-ea"/>
              </a:rPr>
              <a:t> </a:t>
            </a:r>
          </a:p>
          <a:p>
            <a:r>
              <a:rPr lang="zh-TW" altLang="en-US" sz="1100" dirty="0">
                <a:latin typeface="+mn-ea"/>
              </a:rPr>
              <a:t>    凡集團符合以下條件</a:t>
            </a:r>
            <a:r>
              <a:rPr lang="en-SG" sz="1100" dirty="0">
                <a:latin typeface="+mn-ea"/>
              </a:rPr>
              <a:t>, </a:t>
            </a:r>
            <a:r>
              <a:rPr lang="zh-TW" altLang="en-US" sz="1100" dirty="0">
                <a:latin typeface="+mn-ea"/>
              </a:rPr>
              <a:t>即有責任就本會計年度做國別報告： </a:t>
            </a:r>
            <a:endParaRPr lang="en-SG" sz="1100" dirty="0">
              <a:latin typeface="+mn-ea"/>
            </a:endParaRPr>
          </a:p>
          <a:p>
            <a:r>
              <a:rPr lang="en-SG" sz="1100" dirty="0">
                <a:latin typeface="+mn-ea"/>
              </a:rPr>
              <a:t> </a:t>
            </a:r>
          </a:p>
          <a:p>
            <a:pPr marL="363538" indent="-188913"/>
            <a:r>
              <a:rPr lang="en-SG" sz="1100" dirty="0" err="1">
                <a:latin typeface="+mn-ea"/>
              </a:rPr>
              <a:t>i</a:t>
            </a:r>
            <a:r>
              <a:rPr lang="en-SG" sz="1100" dirty="0">
                <a:latin typeface="+mn-ea"/>
              </a:rPr>
              <a:t>. </a:t>
            </a:r>
            <a:r>
              <a:rPr lang="zh-TW" altLang="en-US" sz="1100" dirty="0">
                <a:latin typeface="+mn-ea"/>
              </a:rPr>
              <a:t>集團於多過</a:t>
            </a:r>
            <a:r>
              <a:rPr lang="en-SG" sz="1100" dirty="0">
                <a:latin typeface="+mn-ea"/>
              </a:rPr>
              <a:t>2</a:t>
            </a:r>
            <a:r>
              <a:rPr lang="zh-TW" altLang="en-US" sz="1100" dirty="0">
                <a:latin typeface="+mn-ea"/>
              </a:rPr>
              <a:t>個地區</a:t>
            </a:r>
            <a:r>
              <a:rPr lang="en-SG" sz="1100" dirty="0">
                <a:latin typeface="+mn-ea"/>
              </a:rPr>
              <a:t>/</a:t>
            </a:r>
            <a:r>
              <a:rPr lang="zh-TW" altLang="en-US" sz="1100" dirty="0">
                <a:latin typeface="+mn-ea"/>
              </a:rPr>
              <a:t>國家設有成員實體</a:t>
            </a:r>
            <a:r>
              <a:rPr lang="en-SG" sz="1100" dirty="0">
                <a:latin typeface="+mn-ea"/>
              </a:rPr>
              <a:t>(</a:t>
            </a:r>
            <a:r>
              <a:rPr lang="zh-TW" altLang="en-US" sz="1100" dirty="0">
                <a:latin typeface="+mn-ea"/>
              </a:rPr>
              <a:t>即企業或常設機構</a:t>
            </a:r>
            <a:r>
              <a:rPr lang="en-SG" sz="1100" dirty="0">
                <a:latin typeface="+mn-ea"/>
              </a:rPr>
              <a:t>); </a:t>
            </a:r>
          </a:p>
          <a:p>
            <a:pPr marL="363538" indent="-188913"/>
            <a:r>
              <a:rPr lang="en-SG" sz="1100" dirty="0">
                <a:latin typeface="+mn-ea"/>
              </a:rPr>
              <a:t> </a:t>
            </a:r>
          </a:p>
          <a:p>
            <a:pPr marL="363538" indent="-188913"/>
            <a:r>
              <a:rPr lang="zh-TW" altLang="en-US" sz="1100" dirty="0">
                <a:latin typeface="+mn-ea"/>
              </a:rPr>
              <a:t>及 </a:t>
            </a:r>
            <a:endParaRPr lang="en-SG" sz="1100" dirty="0">
              <a:latin typeface="+mn-ea"/>
            </a:endParaRPr>
          </a:p>
          <a:p>
            <a:pPr marL="363538" indent="-188913"/>
            <a:r>
              <a:rPr lang="en-SG" sz="1100" dirty="0">
                <a:latin typeface="+mn-ea"/>
              </a:rPr>
              <a:t> </a:t>
            </a:r>
          </a:p>
          <a:p>
            <a:pPr marL="363538" indent="-188913"/>
            <a:r>
              <a:rPr lang="en-SG" sz="1100" dirty="0">
                <a:latin typeface="+mn-ea"/>
              </a:rPr>
              <a:t>ii. </a:t>
            </a:r>
            <a:r>
              <a:rPr lang="zh-TW" altLang="en-US" sz="1100" dirty="0">
                <a:latin typeface="+mn-ea"/>
              </a:rPr>
              <a:t>集團於上一個會計年度的綜合收入達歐元</a:t>
            </a:r>
            <a:r>
              <a:rPr lang="en-SG" sz="1100" dirty="0">
                <a:latin typeface="+mn-ea"/>
              </a:rPr>
              <a:t>750,000,000 (</a:t>
            </a:r>
            <a:r>
              <a:rPr lang="zh-TW" altLang="en-US" sz="1100" dirty="0">
                <a:latin typeface="+mn-ea"/>
              </a:rPr>
              <a:t>或</a:t>
            </a:r>
            <a:r>
              <a:rPr lang="en-SG" sz="1100" dirty="0">
                <a:latin typeface="+mn-ea"/>
              </a:rPr>
              <a:t>HK$6,800,000,000) </a:t>
            </a:r>
            <a:r>
              <a:rPr lang="zh-TW" altLang="en-US" sz="1100" dirty="0">
                <a:latin typeface="+mn-ea"/>
              </a:rPr>
              <a:t>。</a:t>
            </a:r>
            <a:endParaRPr lang="en-SG" sz="1100" dirty="0">
              <a:latin typeface="+mn-ea"/>
            </a:endParaRPr>
          </a:p>
          <a:p>
            <a:endParaRPr lang="en-US" sz="1100" dirty="0">
              <a:latin typeface="+mn-ea"/>
            </a:endParaRPr>
          </a:p>
          <a:p>
            <a:pPr marL="174625" indent="-174625"/>
            <a:r>
              <a:rPr lang="en-SG" sz="1100" dirty="0">
                <a:latin typeface="+mn-ea"/>
              </a:rPr>
              <a:t>3. </a:t>
            </a:r>
            <a:r>
              <a:rPr lang="zh-TW" altLang="en-US" sz="1100" dirty="0">
                <a:latin typeface="+mn-ea"/>
              </a:rPr>
              <a:t>如有關集團在「上一個會計年度」還未成立</a:t>
            </a:r>
            <a:r>
              <a:rPr lang="en-SG" sz="1100" dirty="0">
                <a:latin typeface="+mn-ea"/>
              </a:rPr>
              <a:t>, </a:t>
            </a:r>
            <a:r>
              <a:rPr lang="zh-TW" altLang="en-US" sz="1100" dirty="0">
                <a:latin typeface="+mn-ea"/>
              </a:rPr>
              <a:t>那麼有責任為本會計年度做國別報告嗎</a:t>
            </a:r>
            <a:r>
              <a:rPr lang="en-SG" sz="1100" dirty="0">
                <a:latin typeface="+mn-ea"/>
              </a:rPr>
              <a:t>? </a:t>
            </a:r>
          </a:p>
          <a:p>
            <a:r>
              <a:rPr lang="en-SG" sz="1100" dirty="0">
                <a:latin typeface="+mn-ea"/>
              </a:rPr>
              <a:t> </a:t>
            </a:r>
          </a:p>
          <a:p>
            <a:pPr marL="174625"/>
            <a:r>
              <a:rPr lang="zh-TW" altLang="en-US" sz="1100" dirty="0">
                <a:latin typeface="+mn-ea"/>
              </a:rPr>
              <a:t>不用</a:t>
            </a:r>
            <a:r>
              <a:rPr lang="en-SG" sz="1100" dirty="0">
                <a:latin typeface="+mn-ea"/>
              </a:rPr>
              <a:t>! </a:t>
            </a:r>
          </a:p>
          <a:p>
            <a:pPr marL="174625"/>
            <a:r>
              <a:rPr lang="en-SG" sz="1100" dirty="0">
                <a:latin typeface="+mn-ea"/>
              </a:rPr>
              <a:t> </a:t>
            </a:r>
          </a:p>
          <a:p>
            <a:pPr marL="174625"/>
            <a:r>
              <a:rPr lang="zh-TW" altLang="en-US" sz="1100" dirty="0">
                <a:latin typeface="+mn-ea"/>
              </a:rPr>
              <a:t>然而</a:t>
            </a:r>
            <a:r>
              <a:rPr lang="en-SG" sz="1100" dirty="0">
                <a:latin typeface="+mn-ea"/>
              </a:rPr>
              <a:t>, </a:t>
            </a:r>
            <a:r>
              <a:rPr lang="zh-TW" altLang="en-US" sz="1100" dirty="0">
                <a:latin typeface="+mn-ea"/>
              </a:rPr>
              <a:t>若集團已於本會計年度成立並符合了</a:t>
            </a:r>
            <a:r>
              <a:rPr lang="en-SG" sz="1100" dirty="0">
                <a:latin typeface="+mn-ea"/>
              </a:rPr>
              <a:t>(2)(</a:t>
            </a:r>
            <a:r>
              <a:rPr lang="en-SG" sz="1100" dirty="0" err="1">
                <a:latin typeface="+mn-ea"/>
              </a:rPr>
              <a:t>i</a:t>
            </a:r>
            <a:r>
              <a:rPr lang="en-SG" sz="1100" dirty="0">
                <a:latin typeface="+mn-ea"/>
              </a:rPr>
              <a:t>)</a:t>
            </a:r>
            <a:r>
              <a:rPr lang="zh-TW" altLang="en-US" sz="1100" dirty="0">
                <a:latin typeface="+mn-ea"/>
              </a:rPr>
              <a:t>和</a:t>
            </a:r>
            <a:r>
              <a:rPr lang="en-SG" sz="1100" dirty="0">
                <a:latin typeface="+mn-ea"/>
              </a:rPr>
              <a:t>(ii)</a:t>
            </a:r>
            <a:r>
              <a:rPr lang="zh-TW" altLang="en-US" sz="1100" dirty="0">
                <a:latin typeface="+mn-ea"/>
              </a:rPr>
              <a:t>所列的條件</a:t>
            </a:r>
            <a:r>
              <a:rPr lang="en-SG" sz="1100" dirty="0">
                <a:latin typeface="+mn-ea"/>
              </a:rPr>
              <a:t>, </a:t>
            </a:r>
            <a:r>
              <a:rPr lang="zh-TW" altLang="en-US" sz="1100" dirty="0">
                <a:latin typeface="+mn-ea"/>
              </a:rPr>
              <a:t>便需要為下一個會計年度做國別報告。 </a:t>
            </a:r>
            <a:endParaRPr lang="en-SG" sz="1100" dirty="0">
              <a:latin typeface="+mn-ea"/>
            </a:endParaRPr>
          </a:p>
          <a:p>
            <a:pPr marL="174625"/>
            <a:endParaRPr lang="en-US" sz="1100" dirty="0">
              <a:latin typeface="+mn-ea"/>
            </a:endParaRPr>
          </a:p>
          <a:p>
            <a:endParaRPr lang="en-US" sz="1100" dirty="0">
              <a:latin typeface="+mn-ea"/>
            </a:endParaRPr>
          </a:p>
          <a:p>
            <a:endParaRPr lang="en-SG" sz="1100" dirty="0">
              <a:latin typeface="+mn-ea"/>
            </a:endParaRPr>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SG" dirty="0"/>
          </a:p>
          <a:p>
            <a:endParaRPr lang="en-SG" sz="11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208670" y="8401678"/>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16761"/>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Box 14">
            <a:extLst>
              <a:ext uri="{FF2B5EF4-FFF2-40B4-BE49-F238E27FC236}">
                <a16:creationId xmlns:a16="http://schemas.microsoft.com/office/drawing/2014/main" id="{9961B036-9AE9-4F93-8C21-14B7D03940CB}"/>
              </a:ext>
            </a:extLst>
          </p:cNvPr>
          <p:cNvSpPr txBox="1"/>
          <p:nvPr/>
        </p:nvSpPr>
        <p:spPr>
          <a:xfrm>
            <a:off x="1756230" y="9060498"/>
            <a:ext cx="4965896" cy="830997"/>
          </a:xfrm>
          <a:prstGeom prst="rect">
            <a:avLst/>
          </a:prstGeom>
          <a:noFill/>
        </p:spPr>
        <p:txBody>
          <a:bodyPr wrap="square" rtlCol="0">
            <a:spAutoFit/>
          </a:bodyPr>
          <a:lstStyle/>
          <a:p>
            <a:r>
              <a:rPr lang="zh-TW" altLang="en-US" sz="800" i="1" dirty="0">
                <a:latin typeface="+mn-ea"/>
              </a:rPr>
              <a:t>本公告內容不構成且不得解釋為提供法律、投資或稅賦意見，亦非任何投資的邀約或徵求。在未事先取得適當的專業意見前，讀者不應基於信賴本公告任何說明而行為。本公告所述資訊，不宜將之信賴為取代專業意見。本公司已盡一切合理努力確保本公告資訊皆為確實，然而，對於本公告所含任何錯誤或疏漏，無論是否因疏失或其他因素所致者，或對於因任何人信賴本公告資訊而造成或承受的任何損失，本公司</a:t>
            </a:r>
            <a:r>
              <a:rPr lang="en-MY" sz="800" i="1" dirty="0">
                <a:latin typeface="+mn-ea"/>
              </a:rPr>
              <a:t>PORTCULLIS TAX SERVICES (HK) LIMITED </a:t>
            </a:r>
            <a:r>
              <a:rPr lang="zh-TW" altLang="en-US" sz="800" i="1" dirty="0">
                <a:latin typeface="+mn-ea"/>
              </a:rPr>
              <a:t>及保得利集團旗下的本公司關係企業（關係企業名單載於</a:t>
            </a:r>
            <a:r>
              <a:rPr lang="en-MY" sz="800" i="1" u="sng" dirty="0">
                <a:latin typeface="+mn-ea"/>
                <a:hlinkClick r:id="rId4"/>
              </a:rPr>
              <a:t>www.portcullis.co</a:t>
            </a:r>
            <a:r>
              <a:rPr lang="zh-TW" altLang="en-US" sz="800" i="1" dirty="0">
                <a:latin typeface="+mn-ea"/>
              </a:rPr>
              <a:t>）概不負任何責任。</a:t>
            </a:r>
            <a:endParaRPr lang="en-SG" sz="800" dirty="0">
              <a:latin typeface="+mn-ea"/>
            </a:endParaRPr>
          </a:p>
        </p:txBody>
      </p:sp>
    </p:spTree>
    <p:extLst>
      <p:ext uri="{BB962C8B-B14F-4D97-AF65-F5344CB8AC3E}">
        <p14:creationId xmlns:p14="http://schemas.microsoft.com/office/powerpoint/2010/main" val="23114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5374" y="2186077"/>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62426" y="2213745"/>
            <a:ext cx="4965896" cy="430887"/>
          </a:xfrm>
          <a:prstGeom prst="rect">
            <a:avLst/>
          </a:prstGeom>
          <a:noFill/>
        </p:spPr>
        <p:txBody>
          <a:bodyPr wrap="square" rtlCol="0">
            <a:spAutoFit/>
          </a:bodyPr>
          <a:lstStyle/>
          <a:p>
            <a:r>
              <a:rPr lang="zh-TW" altLang="en-US" sz="1100" dirty="0"/>
              <a:t>例</a:t>
            </a:r>
            <a:r>
              <a:rPr lang="en-SG" sz="1100" dirty="0"/>
              <a:t>:</a:t>
            </a:r>
          </a:p>
          <a:p>
            <a:endParaRPr lang="en-SG" sz="1100" dirty="0"/>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Box 19">
            <a:extLst>
              <a:ext uri="{FF2B5EF4-FFF2-40B4-BE49-F238E27FC236}">
                <a16:creationId xmlns:a16="http://schemas.microsoft.com/office/drawing/2014/main" id="{75440E70-8585-4011-9C36-FD72B261539C}"/>
              </a:ext>
            </a:extLst>
          </p:cNvPr>
          <p:cNvSpPr txBox="1"/>
          <p:nvPr/>
        </p:nvSpPr>
        <p:spPr>
          <a:xfrm>
            <a:off x="1762426" y="5397682"/>
            <a:ext cx="4965896" cy="3816429"/>
          </a:xfrm>
          <a:prstGeom prst="rect">
            <a:avLst/>
          </a:prstGeom>
          <a:noFill/>
        </p:spPr>
        <p:txBody>
          <a:bodyPr wrap="square" rtlCol="0">
            <a:spAutoFit/>
          </a:bodyPr>
          <a:lstStyle/>
          <a:p>
            <a:r>
              <a:rPr lang="en-SG" sz="1100" dirty="0"/>
              <a:t>4. </a:t>
            </a:r>
            <a:r>
              <a:rPr lang="zh-TW" altLang="en-US" sz="1100" dirty="0"/>
              <a:t>確認要做國別報告了</a:t>
            </a:r>
            <a:r>
              <a:rPr lang="en-SG" sz="1100" dirty="0"/>
              <a:t>, </a:t>
            </a:r>
            <a:r>
              <a:rPr lang="zh-TW" altLang="en-US" sz="1100" dirty="0"/>
              <a:t>但這是集團內哪家企業的責任</a:t>
            </a:r>
            <a:r>
              <a:rPr lang="en-SG" sz="1100" dirty="0"/>
              <a:t>? </a:t>
            </a:r>
          </a:p>
          <a:p>
            <a:r>
              <a:rPr lang="en-SG" sz="1100" dirty="0"/>
              <a:t> </a:t>
            </a:r>
          </a:p>
          <a:p>
            <a:pPr marL="174625"/>
            <a:r>
              <a:rPr lang="zh-TW" altLang="en-US" sz="1100" dirty="0"/>
              <a:t>首要申報責任為集團內最終控股公司。然而</a:t>
            </a:r>
            <a:r>
              <a:rPr lang="en-SG" sz="1100" dirty="0"/>
              <a:t>, </a:t>
            </a:r>
            <a:r>
              <a:rPr lang="zh-TW" altLang="en-US" sz="1100" dirty="0"/>
              <a:t>若最終控股公司設立在香港以外的地區或國家</a:t>
            </a:r>
            <a:r>
              <a:rPr lang="en-SG" sz="1100" dirty="0"/>
              <a:t>, </a:t>
            </a:r>
            <a:r>
              <a:rPr lang="zh-TW" altLang="en-US" sz="1100" dirty="0"/>
              <a:t>除非該最終控股公司</a:t>
            </a:r>
            <a:r>
              <a:rPr lang="en-SG" sz="1100" dirty="0"/>
              <a:t> – </a:t>
            </a:r>
          </a:p>
          <a:p>
            <a:pPr marL="174625"/>
            <a:r>
              <a:rPr lang="en-SG" sz="1100" dirty="0"/>
              <a:t> </a:t>
            </a:r>
          </a:p>
          <a:p>
            <a:pPr marL="174625"/>
            <a:r>
              <a:rPr lang="en-SG" sz="1100" dirty="0"/>
              <a:t>(</a:t>
            </a:r>
            <a:r>
              <a:rPr lang="en-SG" sz="1100" dirty="0" err="1"/>
              <a:t>i</a:t>
            </a:r>
            <a:r>
              <a:rPr lang="en-SG" sz="1100" dirty="0"/>
              <a:t>) </a:t>
            </a:r>
            <a:r>
              <a:rPr lang="zh-TW" altLang="en-US" sz="1100" dirty="0"/>
              <a:t>已就相同會計年度於其他地區</a:t>
            </a:r>
            <a:r>
              <a:rPr lang="en-SG" sz="1100" dirty="0"/>
              <a:t>/</a:t>
            </a:r>
            <a:r>
              <a:rPr lang="zh-TW" altLang="en-US" sz="1100" dirty="0"/>
              <a:t>國家做了國別報告</a:t>
            </a:r>
            <a:r>
              <a:rPr lang="en-SG" sz="1100" dirty="0"/>
              <a:t>; </a:t>
            </a:r>
          </a:p>
          <a:p>
            <a:pPr marL="174625"/>
            <a:r>
              <a:rPr lang="en-SG" sz="1100" dirty="0"/>
              <a:t> </a:t>
            </a:r>
          </a:p>
          <a:p>
            <a:pPr marL="174625"/>
            <a:r>
              <a:rPr lang="zh-TW" altLang="en-US" sz="1100" dirty="0"/>
              <a:t>及 </a:t>
            </a:r>
            <a:endParaRPr lang="en-SG" sz="1100" dirty="0"/>
          </a:p>
          <a:p>
            <a:pPr marL="174625"/>
            <a:r>
              <a:rPr lang="en-SG" sz="1100" dirty="0"/>
              <a:t> </a:t>
            </a:r>
          </a:p>
          <a:p>
            <a:pPr marL="174625"/>
            <a:r>
              <a:rPr lang="en-SG" sz="1100" dirty="0"/>
              <a:t>(ii) </a:t>
            </a:r>
            <a:r>
              <a:rPr lang="zh-TW" altLang="en-US" sz="1100" dirty="0"/>
              <a:t>有關地區</a:t>
            </a:r>
            <a:r>
              <a:rPr lang="en-SG" sz="1100" dirty="0"/>
              <a:t>/</a:t>
            </a:r>
            <a:r>
              <a:rPr lang="zh-TW" altLang="en-US" sz="1100" dirty="0"/>
              <a:t>國家已跟香港設立訊息亙換機制</a:t>
            </a:r>
            <a:r>
              <a:rPr lang="en-SG" sz="1100" dirty="0"/>
              <a:t> (</a:t>
            </a:r>
            <a:r>
              <a:rPr lang="zh-TW" altLang="en-US" sz="1100" dirty="0"/>
              <a:t>註</a:t>
            </a:r>
            <a:r>
              <a:rPr lang="en-SG" sz="1100" dirty="0"/>
              <a:t>), </a:t>
            </a:r>
          </a:p>
          <a:p>
            <a:pPr marL="174625"/>
            <a:r>
              <a:rPr lang="en-SG" sz="1100" dirty="0"/>
              <a:t> </a:t>
            </a:r>
          </a:p>
          <a:p>
            <a:pPr marL="174625"/>
            <a:r>
              <a:rPr lang="zh-TW" altLang="en-US" sz="1100" dirty="0"/>
              <a:t>否則集團內的香港企業需負起次要申報責任。若集團在香港成立了多家企業</a:t>
            </a:r>
            <a:r>
              <a:rPr lang="en-SG" sz="1100" dirty="0"/>
              <a:t>, </a:t>
            </a:r>
            <a:r>
              <a:rPr lang="zh-TW" altLang="en-US" sz="1100" dirty="0"/>
              <a:t>則只需提名一家企業履行此責任。 </a:t>
            </a:r>
            <a:endParaRPr lang="en-SG" altLang="zh-TW" sz="1100" dirty="0"/>
          </a:p>
          <a:p>
            <a:endParaRPr lang="en-SG" sz="1100" dirty="0"/>
          </a:p>
          <a:p>
            <a:pPr marL="174625"/>
            <a:r>
              <a:rPr lang="zh-TW" altLang="en-US" sz="1100" dirty="0"/>
              <a:t>註： </a:t>
            </a:r>
            <a:endParaRPr lang="en-SG" sz="1100" dirty="0"/>
          </a:p>
          <a:p>
            <a:pPr marL="174625"/>
            <a:r>
              <a:rPr lang="zh-TW" altLang="en-US" sz="1100" dirty="0"/>
              <a:t>有關地區</a:t>
            </a:r>
            <a:r>
              <a:rPr lang="en-SG" sz="1100" dirty="0"/>
              <a:t>/</a:t>
            </a:r>
            <a:r>
              <a:rPr lang="zh-TW" altLang="en-US" sz="1100" dirty="0"/>
              <a:t>國家可透過簽訂以下協議設立有關訊息亙通機制： </a:t>
            </a:r>
            <a:endParaRPr lang="en-SG" sz="1100" dirty="0"/>
          </a:p>
          <a:p>
            <a:pPr marL="174625"/>
            <a:r>
              <a:rPr lang="en-SG" sz="1100" dirty="0"/>
              <a:t> </a:t>
            </a:r>
          </a:p>
          <a:p>
            <a:pPr marL="174625"/>
            <a:r>
              <a:rPr lang="en-SG" sz="1100" dirty="0"/>
              <a:t>(</a:t>
            </a:r>
            <a:r>
              <a:rPr lang="en-SG" sz="1100" dirty="0" err="1"/>
              <a:t>i</a:t>
            </a:r>
            <a:r>
              <a:rPr lang="en-SG" sz="1100" dirty="0"/>
              <a:t>) </a:t>
            </a:r>
            <a:r>
              <a:rPr lang="zh-TW" altLang="en-US" sz="1100" dirty="0"/>
              <a:t>稅收徵管互助公約 </a:t>
            </a:r>
            <a:endParaRPr lang="en-SG" sz="1100" dirty="0">
              <a:latin typeface="+mn-ea"/>
            </a:endParaRPr>
          </a:p>
          <a:p>
            <a:pPr marL="174625"/>
            <a:endParaRPr lang="en-SG" sz="1100" dirty="0">
              <a:latin typeface="+mn-ea"/>
            </a:endParaRPr>
          </a:p>
          <a:p>
            <a:pPr marL="263525"/>
            <a:r>
              <a:rPr lang="en-SG" sz="1100" dirty="0">
                <a:latin typeface="+mn-ea"/>
              </a:rPr>
              <a:t>(</a:t>
            </a:r>
            <a:r>
              <a:rPr lang="zh-TW" altLang="en-US" sz="1100" dirty="0">
                <a:latin typeface="+mn-ea"/>
              </a:rPr>
              <a:t>有關參予成員之名單</a:t>
            </a:r>
            <a:r>
              <a:rPr lang="en-SG" sz="1100" dirty="0">
                <a:latin typeface="+mn-ea"/>
              </a:rPr>
              <a:t>,</a:t>
            </a:r>
            <a:r>
              <a:rPr lang="zh-TW" altLang="en-US" sz="1100" dirty="0">
                <a:latin typeface="+mn-ea"/>
              </a:rPr>
              <a:t>請參考</a:t>
            </a:r>
            <a:r>
              <a:rPr lang="en-SG" sz="1100" u="sng" dirty="0">
                <a:latin typeface="+mn-ea"/>
                <a:hlinkClick r:id="rId4"/>
              </a:rPr>
              <a:t>http://www.oecd.org/tax/exchange-of-tax-information/Status_of_convention.pdf</a:t>
            </a:r>
            <a:r>
              <a:rPr lang="en-SG" sz="1100" dirty="0">
                <a:latin typeface="+mn-ea"/>
              </a:rPr>
              <a:t>); </a:t>
            </a:r>
          </a:p>
          <a:p>
            <a:endParaRPr lang="en-SG" sz="1100" dirty="0"/>
          </a:p>
        </p:txBody>
      </p:sp>
      <p:graphicFrame>
        <p:nvGraphicFramePr>
          <p:cNvPr id="7" name="Table 6">
            <a:extLst>
              <a:ext uri="{FF2B5EF4-FFF2-40B4-BE49-F238E27FC236}">
                <a16:creationId xmlns:a16="http://schemas.microsoft.com/office/drawing/2014/main" id="{FA54EA59-9115-416B-BC9C-D55DF0DC838F}"/>
              </a:ext>
            </a:extLst>
          </p:cNvPr>
          <p:cNvGraphicFramePr>
            <a:graphicFrameLocks noGrp="1"/>
          </p:cNvGraphicFramePr>
          <p:nvPr>
            <p:extLst>
              <p:ext uri="{D42A27DB-BD31-4B8C-83A1-F6EECF244321}">
                <p14:modId xmlns:p14="http://schemas.microsoft.com/office/powerpoint/2010/main" val="1235167474"/>
              </p:ext>
            </p:extLst>
          </p:nvPr>
        </p:nvGraphicFramePr>
        <p:xfrm>
          <a:off x="1815374" y="2488413"/>
          <a:ext cx="4860001" cy="2840357"/>
        </p:xfrm>
        <a:graphic>
          <a:graphicData uri="http://schemas.openxmlformats.org/drawingml/2006/table">
            <a:tbl>
              <a:tblPr firstRow="1" firstCol="1" bandRow="1">
                <a:tableStyleId>{5C22544A-7EE6-4342-B048-85BDC9FD1C3A}</a:tableStyleId>
              </a:tblPr>
              <a:tblGrid>
                <a:gridCol w="875379">
                  <a:extLst>
                    <a:ext uri="{9D8B030D-6E8A-4147-A177-3AD203B41FA5}">
                      <a16:colId xmlns:a16="http://schemas.microsoft.com/office/drawing/2014/main" val="2153130212"/>
                    </a:ext>
                  </a:extLst>
                </a:gridCol>
                <a:gridCol w="848962">
                  <a:extLst>
                    <a:ext uri="{9D8B030D-6E8A-4147-A177-3AD203B41FA5}">
                      <a16:colId xmlns:a16="http://schemas.microsoft.com/office/drawing/2014/main" val="1958290347"/>
                    </a:ext>
                  </a:extLst>
                </a:gridCol>
                <a:gridCol w="887906">
                  <a:extLst>
                    <a:ext uri="{9D8B030D-6E8A-4147-A177-3AD203B41FA5}">
                      <a16:colId xmlns:a16="http://schemas.microsoft.com/office/drawing/2014/main" val="3559864526"/>
                    </a:ext>
                  </a:extLst>
                </a:gridCol>
                <a:gridCol w="2247754">
                  <a:extLst>
                    <a:ext uri="{9D8B030D-6E8A-4147-A177-3AD203B41FA5}">
                      <a16:colId xmlns:a16="http://schemas.microsoft.com/office/drawing/2014/main" val="1174921972"/>
                    </a:ext>
                  </a:extLst>
                </a:gridCol>
              </a:tblGrid>
              <a:tr h="330200">
                <a:tc>
                  <a:txBody>
                    <a:bodyPr/>
                    <a:lstStyle/>
                    <a:p>
                      <a:pPr>
                        <a:lnSpc>
                          <a:spcPct val="107000"/>
                        </a:lnSpc>
                        <a:spcAft>
                          <a:spcPts val="0"/>
                        </a:spcAft>
                      </a:pPr>
                      <a:r>
                        <a:rPr lang="zh-TW" sz="1100">
                          <a:effectLst/>
                          <a:latin typeface="+mn-ea"/>
                          <a:ea typeface="+mn-ea"/>
                        </a:rPr>
                        <a:t>會計年度</a:t>
                      </a:r>
                      <a:endParaRPr lang="en-SG" sz="1100">
                        <a:effectLst/>
                        <a:latin typeface="+mn-ea"/>
                        <a:ea typeface="+mn-ea"/>
                      </a:endParaRPr>
                    </a:p>
                    <a:p>
                      <a:pPr>
                        <a:lnSpc>
                          <a:spcPct val="107000"/>
                        </a:lnSpc>
                        <a:spcAft>
                          <a:spcPts val="0"/>
                        </a:spcAft>
                      </a:pPr>
                      <a:r>
                        <a:rPr lang="en-HK" sz="1100">
                          <a:effectLst/>
                          <a:latin typeface="+mn-ea"/>
                          <a:ea typeface="+mn-ea"/>
                        </a:rPr>
                        <a:t> </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zh-TW" sz="1100" dirty="0">
                          <a:effectLst/>
                          <a:latin typeface="+mn-ea"/>
                          <a:ea typeface="+mn-ea"/>
                        </a:rPr>
                        <a:t>已成立</a:t>
                      </a:r>
                      <a:r>
                        <a:rPr lang="en-SG" sz="1100" dirty="0">
                          <a:effectLst/>
                          <a:latin typeface="+mn-ea"/>
                          <a:ea typeface="+mn-ea"/>
                        </a:rPr>
                        <a:t>?</a:t>
                      </a:r>
                    </a:p>
                    <a:p>
                      <a:pPr>
                        <a:lnSpc>
                          <a:spcPct val="107000"/>
                        </a:lnSpc>
                        <a:spcAft>
                          <a:spcPts val="0"/>
                        </a:spcAft>
                      </a:pPr>
                      <a:r>
                        <a:rPr lang="en-HK" sz="1100" dirty="0">
                          <a:effectLst/>
                          <a:latin typeface="+mn-ea"/>
                          <a:ea typeface="+mn-ea"/>
                        </a:rPr>
                        <a:t> </a:t>
                      </a:r>
                      <a:endParaRPr lang="en-SG" sz="1100" dirty="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zh-TW" sz="1100">
                          <a:effectLst/>
                          <a:latin typeface="+mn-ea"/>
                          <a:ea typeface="+mn-ea"/>
                        </a:rPr>
                        <a:t>符合</a:t>
                      </a:r>
                      <a:r>
                        <a:rPr lang="en-SG" sz="1100">
                          <a:effectLst/>
                          <a:latin typeface="+mn-ea"/>
                          <a:ea typeface="+mn-ea"/>
                        </a:rPr>
                        <a:t>(2)(i)</a:t>
                      </a:r>
                      <a:r>
                        <a:rPr lang="zh-TW" sz="1100">
                          <a:effectLst/>
                          <a:latin typeface="+mn-ea"/>
                          <a:ea typeface="+mn-ea"/>
                        </a:rPr>
                        <a:t>及</a:t>
                      </a:r>
                      <a:endParaRPr lang="en-SG" sz="1100">
                        <a:effectLst/>
                        <a:latin typeface="+mn-ea"/>
                        <a:ea typeface="+mn-ea"/>
                      </a:endParaRPr>
                    </a:p>
                    <a:p>
                      <a:pPr>
                        <a:lnSpc>
                          <a:spcPct val="107000"/>
                        </a:lnSpc>
                        <a:spcAft>
                          <a:spcPts val="0"/>
                        </a:spcAft>
                      </a:pPr>
                      <a:r>
                        <a:rPr lang="en-SG" sz="1100">
                          <a:effectLst/>
                          <a:latin typeface="+mn-ea"/>
                          <a:ea typeface="+mn-ea"/>
                        </a:rPr>
                        <a:t> </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zh-TW" sz="1100">
                          <a:effectLst/>
                          <a:latin typeface="+mn-ea"/>
                          <a:ea typeface="+mn-ea"/>
                        </a:rPr>
                        <a:t>有責任為本會計年度做國別報告</a:t>
                      </a:r>
                      <a:r>
                        <a:rPr lang="en-SG" sz="1100">
                          <a:effectLst/>
                          <a:latin typeface="+mn-ea"/>
                          <a:ea typeface="+mn-ea"/>
                        </a:rPr>
                        <a:t>?</a:t>
                      </a:r>
                    </a:p>
                    <a:p>
                      <a:pPr>
                        <a:lnSpc>
                          <a:spcPct val="107000"/>
                        </a:lnSpc>
                        <a:spcAft>
                          <a:spcPts val="0"/>
                        </a:spcAft>
                      </a:pPr>
                      <a:r>
                        <a:rPr lang="en-SG" sz="1100">
                          <a:effectLst/>
                          <a:latin typeface="+mn-ea"/>
                          <a:ea typeface="+mn-ea"/>
                        </a:rPr>
                        <a:t> </a:t>
                      </a:r>
                      <a:endParaRPr lang="en-SG" sz="110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2928860345"/>
                  </a:ext>
                </a:extLst>
              </a:tr>
              <a:tr h="381000">
                <a:tc>
                  <a:txBody>
                    <a:bodyPr/>
                    <a:lstStyle/>
                    <a:p>
                      <a:pPr>
                        <a:lnSpc>
                          <a:spcPct val="107000"/>
                        </a:lnSpc>
                        <a:spcAft>
                          <a:spcPts val="0"/>
                        </a:spcAft>
                      </a:pPr>
                      <a:r>
                        <a:rPr lang="en-SG" sz="1100">
                          <a:effectLst/>
                          <a:latin typeface="+mn-ea"/>
                          <a:ea typeface="+mn-ea"/>
                        </a:rPr>
                        <a:t>2017</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a:effectLst/>
                          <a:latin typeface="+mn-ea"/>
                          <a:ea typeface="+mn-ea"/>
                        </a:rPr>
                        <a:t>X</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zh-TW" sz="1100" dirty="0">
                          <a:effectLst/>
                          <a:latin typeface="+mn-ea"/>
                          <a:ea typeface="+mn-ea"/>
                        </a:rPr>
                        <a:t>不適用 </a:t>
                      </a:r>
                      <a:endParaRPr lang="en-SG" sz="1100" dirty="0">
                        <a:effectLst/>
                        <a:latin typeface="+mn-ea"/>
                        <a:ea typeface="+mn-ea"/>
                      </a:endParaRPr>
                    </a:p>
                    <a:p>
                      <a:pPr>
                        <a:lnSpc>
                          <a:spcPct val="107000"/>
                        </a:lnSpc>
                        <a:spcAft>
                          <a:spcPts val="0"/>
                        </a:spcAft>
                      </a:pPr>
                      <a:r>
                        <a:rPr lang="en-HK" sz="1100" dirty="0">
                          <a:effectLst/>
                          <a:latin typeface="+mn-ea"/>
                          <a:ea typeface="+mn-ea"/>
                        </a:rPr>
                        <a:t> </a:t>
                      </a:r>
                      <a:endParaRPr lang="en-SG" sz="1100" dirty="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zh-TW" sz="1100">
                          <a:effectLst/>
                          <a:latin typeface="+mn-ea"/>
                          <a:ea typeface="+mn-ea"/>
                        </a:rPr>
                        <a:t>不適用</a:t>
                      </a:r>
                      <a:r>
                        <a:rPr lang="en-SG" sz="1100">
                          <a:effectLst/>
                          <a:latin typeface="+mn-ea"/>
                          <a:ea typeface="+mn-ea"/>
                        </a:rPr>
                        <a:t>, </a:t>
                      </a:r>
                      <a:r>
                        <a:rPr lang="zh-TW" sz="1100">
                          <a:effectLst/>
                          <a:latin typeface="+mn-ea"/>
                          <a:ea typeface="+mn-ea"/>
                        </a:rPr>
                        <a:t>因尚未立法</a:t>
                      </a:r>
                      <a:endParaRPr lang="en-SG" sz="1100">
                        <a:effectLst/>
                        <a:latin typeface="+mn-ea"/>
                        <a:ea typeface="+mn-ea"/>
                      </a:endParaRPr>
                    </a:p>
                    <a:p>
                      <a:pPr>
                        <a:lnSpc>
                          <a:spcPct val="107000"/>
                        </a:lnSpc>
                        <a:spcAft>
                          <a:spcPts val="0"/>
                        </a:spcAft>
                      </a:pPr>
                      <a:r>
                        <a:rPr lang="en-SG" sz="1100">
                          <a:effectLst/>
                          <a:latin typeface="+mn-ea"/>
                          <a:ea typeface="+mn-ea"/>
                        </a:rPr>
                        <a:t> </a:t>
                      </a:r>
                      <a:endParaRPr lang="en-SG" sz="110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3826900244"/>
                  </a:ext>
                </a:extLst>
              </a:tr>
              <a:tr h="421640">
                <a:tc>
                  <a:txBody>
                    <a:bodyPr/>
                    <a:lstStyle/>
                    <a:p>
                      <a:pPr>
                        <a:lnSpc>
                          <a:spcPct val="107000"/>
                        </a:lnSpc>
                        <a:spcAft>
                          <a:spcPts val="0"/>
                        </a:spcAft>
                      </a:pPr>
                      <a:r>
                        <a:rPr lang="en-SG" sz="1100">
                          <a:effectLst/>
                          <a:latin typeface="+mn-ea"/>
                          <a:ea typeface="+mn-ea"/>
                        </a:rPr>
                        <a:t>2018</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a:effectLst/>
                          <a:latin typeface="+mn-ea"/>
                          <a:ea typeface="+mn-ea"/>
                        </a:rPr>
                        <a:t>√</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a:effectLst/>
                          <a:latin typeface="+mn-ea"/>
                          <a:ea typeface="+mn-ea"/>
                        </a:rPr>
                        <a:t>√</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a:effectLst/>
                          <a:latin typeface="+mn-ea"/>
                          <a:ea typeface="+mn-ea"/>
                        </a:rPr>
                        <a:t>X </a:t>
                      </a:r>
                    </a:p>
                    <a:p>
                      <a:pPr>
                        <a:lnSpc>
                          <a:spcPct val="107000"/>
                        </a:lnSpc>
                        <a:spcAft>
                          <a:spcPts val="0"/>
                        </a:spcAft>
                      </a:pPr>
                      <a:r>
                        <a:rPr lang="en-SG" sz="1100">
                          <a:effectLst/>
                          <a:latin typeface="+mn-ea"/>
                          <a:ea typeface="+mn-ea"/>
                        </a:rPr>
                        <a:t>(</a:t>
                      </a:r>
                      <a:r>
                        <a:rPr lang="zh-TW" sz="1100">
                          <a:effectLst/>
                          <a:latin typeface="+mn-ea"/>
                          <a:ea typeface="+mn-ea"/>
                        </a:rPr>
                        <a:t>因集團於上一年</a:t>
                      </a:r>
                      <a:r>
                        <a:rPr lang="en-SG" sz="1100">
                          <a:effectLst/>
                          <a:latin typeface="+mn-ea"/>
                          <a:ea typeface="+mn-ea"/>
                        </a:rPr>
                        <a:t>(</a:t>
                      </a:r>
                      <a:r>
                        <a:rPr lang="zh-TW" sz="1100">
                          <a:effectLst/>
                          <a:latin typeface="+mn-ea"/>
                          <a:ea typeface="+mn-ea"/>
                        </a:rPr>
                        <a:t>即</a:t>
                      </a:r>
                      <a:r>
                        <a:rPr lang="en-SG" sz="1100">
                          <a:effectLst/>
                          <a:latin typeface="+mn-ea"/>
                          <a:ea typeface="+mn-ea"/>
                        </a:rPr>
                        <a:t>2017)</a:t>
                      </a:r>
                      <a:r>
                        <a:rPr lang="zh-TW" sz="1100">
                          <a:effectLst/>
                          <a:latin typeface="+mn-ea"/>
                          <a:ea typeface="+mn-ea"/>
                        </a:rPr>
                        <a:t>還未成立</a:t>
                      </a:r>
                      <a:r>
                        <a:rPr lang="en-SG" sz="1100">
                          <a:effectLst/>
                          <a:latin typeface="+mn-ea"/>
                          <a:ea typeface="+mn-ea"/>
                        </a:rPr>
                        <a:t>)</a:t>
                      </a:r>
                    </a:p>
                    <a:p>
                      <a:pPr>
                        <a:lnSpc>
                          <a:spcPct val="107000"/>
                        </a:lnSpc>
                        <a:spcAft>
                          <a:spcPts val="0"/>
                        </a:spcAft>
                      </a:pPr>
                      <a:r>
                        <a:rPr lang="en-SG" sz="1100">
                          <a:effectLst/>
                          <a:latin typeface="+mn-ea"/>
                          <a:ea typeface="+mn-ea"/>
                        </a:rPr>
                        <a:t> </a:t>
                      </a:r>
                      <a:endParaRPr lang="en-SG" sz="110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823057151"/>
                  </a:ext>
                </a:extLst>
              </a:tr>
              <a:tr h="636905">
                <a:tc>
                  <a:txBody>
                    <a:bodyPr/>
                    <a:lstStyle/>
                    <a:p>
                      <a:pPr>
                        <a:lnSpc>
                          <a:spcPct val="107000"/>
                        </a:lnSpc>
                        <a:spcAft>
                          <a:spcPts val="0"/>
                        </a:spcAft>
                      </a:pPr>
                      <a:r>
                        <a:rPr lang="en-SG" sz="1100">
                          <a:effectLst/>
                          <a:latin typeface="+mn-ea"/>
                          <a:ea typeface="+mn-ea"/>
                        </a:rPr>
                        <a:t>2019</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a:effectLst/>
                          <a:latin typeface="+mn-ea"/>
                          <a:ea typeface="+mn-ea"/>
                        </a:rPr>
                        <a:t>√</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a:effectLst/>
                          <a:latin typeface="+mn-ea"/>
                          <a:ea typeface="+mn-ea"/>
                        </a:rPr>
                        <a:t>X</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a:effectLst/>
                          <a:latin typeface="+mn-ea"/>
                          <a:ea typeface="+mn-ea"/>
                        </a:rPr>
                        <a:t>√</a:t>
                      </a:r>
                    </a:p>
                    <a:p>
                      <a:pPr>
                        <a:lnSpc>
                          <a:spcPct val="107000"/>
                        </a:lnSpc>
                        <a:spcAft>
                          <a:spcPts val="0"/>
                        </a:spcAft>
                      </a:pPr>
                      <a:r>
                        <a:rPr lang="en-SG" sz="1100">
                          <a:effectLst/>
                          <a:latin typeface="+mn-ea"/>
                          <a:ea typeface="+mn-ea"/>
                        </a:rPr>
                        <a:t>(</a:t>
                      </a:r>
                      <a:r>
                        <a:rPr lang="zh-TW" sz="1100">
                          <a:effectLst/>
                          <a:latin typeface="+mn-ea"/>
                          <a:ea typeface="+mn-ea"/>
                        </a:rPr>
                        <a:t>因集團已於上一年</a:t>
                      </a:r>
                      <a:r>
                        <a:rPr lang="en-SG" sz="1100">
                          <a:effectLst/>
                          <a:latin typeface="+mn-ea"/>
                          <a:ea typeface="+mn-ea"/>
                        </a:rPr>
                        <a:t>(</a:t>
                      </a:r>
                      <a:r>
                        <a:rPr lang="zh-TW" sz="1100">
                          <a:effectLst/>
                          <a:latin typeface="+mn-ea"/>
                          <a:ea typeface="+mn-ea"/>
                        </a:rPr>
                        <a:t>即</a:t>
                      </a:r>
                      <a:r>
                        <a:rPr lang="en-SG" sz="1100">
                          <a:effectLst/>
                          <a:latin typeface="+mn-ea"/>
                          <a:ea typeface="+mn-ea"/>
                        </a:rPr>
                        <a:t>2018</a:t>
                      </a:r>
                      <a:r>
                        <a:rPr lang="zh-TW" sz="1100">
                          <a:effectLst/>
                          <a:latin typeface="+mn-ea"/>
                          <a:ea typeface="+mn-ea"/>
                        </a:rPr>
                        <a:t>年</a:t>
                      </a:r>
                      <a:r>
                        <a:rPr lang="en-SG" sz="1100">
                          <a:effectLst/>
                          <a:latin typeface="+mn-ea"/>
                          <a:ea typeface="+mn-ea"/>
                        </a:rPr>
                        <a:t>)</a:t>
                      </a:r>
                      <a:r>
                        <a:rPr lang="zh-TW" sz="1100">
                          <a:effectLst/>
                          <a:latin typeface="+mn-ea"/>
                          <a:ea typeface="+mn-ea"/>
                        </a:rPr>
                        <a:t>成立並符合了所有條件</a:t>
                      </a:r>
                      <a:r>
                        <a:rPr lang="en-SG" sz="1100">
                          <a:effectLst/>
                          <a:latin typeface="+mn-ea"/>
                          <a:ea typeface="+mn-ea"/>
                        </a:rPr>
                        <a:t>)</a:t>
                      </a:r>
                    </a:p>
                    <a:p>
                      <a:pPr>
                        <a:lnSpc>
                          <a:spcPct val="107000"/>
                        </a:lnSpc>
                        <a:spcAft>
                          <a:spcPts val="0"/>
                        </a:spcAft>
                      </a:pPr>
                      <a:r>
                        <a:rPr lang="en-SG" sz="1100">
                          <a:effectLst/>
                          <a:latin typeface="+mn-ea"/>
                          <a:ea typeface="+mn-ea"/>
                        </a:rPr>
                        <a:t> </a:t>
                      </a:r>
                      <a:endParaRPr lang="en-SG" sz="110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3841603759"/>
                  </a:ext>
                </a:extLst>
              </a:tr>
              <a:tr h="549910">
                <a:tc>
                  <a:txBody>
                    <a:bodyPr/>
                    <a:lstStyle/>
                    <a:p>
                      <a:pPr>
                        <a:lnSpc>
                          <a:spcPct val="107000"/>
                        </a:lnSpc>
                        <a:spcAft>
                          <a:spcPts val="0"/>
                        </a:spcAft>
                      </a:pPr>
                      <a:r>
                        <a:rPr lang="en-SG" sz="1100">
                          <a:effectLst/>
                          <a:latin typeface="+mn-ea"/>
                          <a:ea typeface="+mn-ea"/>
                        </a:rPr>
                        <a:t>2020</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a:effectLst/>
                          <a:latin typeface="+mn-ea"/>
                          <a:ea typeface="+mn-ea"/>
                        </a:rPr>
                        <a:t>√</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a:effectLst/>
                          <a:latin typeface="+mn-ea"/>
                          <a:ea typeface="+mn-ea"/>
                        </a:rPr>
                        <a:t>√</a:t>
                      </a:r>
                      <a:endParaRPr lang="en-SG" sz="1100">
                        <a:effectLst/>
                        <a:latin typeface="+mn-ea"/>
                        <a:ea typeface="+mn-ea"/>
                        <a:cs typeface="Times New Roman" panose="02020603050405020304" pitchFamily="18" charset="0"/>
                      </a:endParaRPr>
                    </a:p>
                  </a:txBody>
                  <a:tcPr marL="68580" marR="68580" marT="0" marB="0"/>
                </a:tc>
                <a:tc>
                  <a:txBody>
                    <a:bodyPr/>
                    <a:lstStyle/>
                    <a:p>
                      <a:pPr>
                        <a:lnSpc>
                          <a:spcPct val="107000"/>
                        </a:lnSpc>
                        <a:spcAft>
                          <a:spcPts val="0"/>
                        </a:spcAft>
                      </a:pPr>
                      <a:r>
                        <a:rPr lang="en-SG" sz="1100" dirty="0">
                          <a:effectLst/>
                          <a:latin typeface="+mn-ea"/>
                          <a:ea typeface="+mn-ea"/>
                        </a:rPr>
                        <a:t>X </a:t>
                      </a:r>
                    </a:p>
                    <a:p>
                      <a:pPr>
                        <a:lnSpc>
                          <a:spcPct val="107000"/>
                        </a:lnSpc>
                        <a:spcAft>
                          <a:spcPts val="0"/>
                        </a:spcAft>
                      </a:pPr>
                      <a:r>
                        <a:rPr lang="en-SG" sz="1100" dirty="0">
                          <a:effectLst/>
                          <a:latin typeface="+mn-ea"/>
                          <a:ea typeface="+mn-ea"/>
                        </a:rPr>
                        <a:t>(</a:t>
                      </a:r>
                      <a:r>
                        <a:rPr lang="zh-TW" sz="1100" dirty="0">
                          <a:effectLst/>
                          <a:latin typeface="+mn-ea"/>
                          <a:ea typeface="+mn-ea"/>
                        </a:rPr>
                        <a:t>雖已於上一年</a:t>
                      </a:r>
                      <a:r>
                        <a:rPr lang="en-SG" sz="1100" dirty="0">
                          <a:effectLst/>
                          <a:latin typeface="+mn-ea"/>
                          <a:ea typeface="+mn-ea"/>
                        </a:rPr>
                        <a:t>(</a:t>
                      </a:r>
                      <a:r>
                        <a:rPr lang="zh-TW" sz="1100" dirty="0">
                          <a:effectLst/>
                          <a:latin typeface="+mn-ea"/>
                          <a:ea typeface="+mn-ea"/>
                        </a:rPr>
                        <a:t>即</a:t>
                      </a:r>
                      <a:r>
                        <a:rPr lang="en-SG" sz="1100" dirty="0">
                          <a:effectLst/>
                          <a:latin typeface="+mn-ea"/>
                          <a:ea typeface="+mn-ea"/>
                        </a:rPr>
                        <a:t>2019</a:t>
                      </a:r>
                      <a:r>
                        <a:rPr lang="zh-TW" sz="1100" dirty="0">
                          <a:effectLst/>
                          <a:latin typeface="+mn-ea"/>
                          <a:ea typeface="+mn-ea"/>
                        </a:rPr>
                        <a:t>年</a:t>
                      </a:r>
                      <a:r>
                        <a:rPr lang="en-SG" sz="1100" dirty="0">
                          <a:effectLst/>
                          <a:latin typeface="+mn-ea"/>
                          <a:ea typeface="+mn-ea"/>
                        </a:rPr>
                        <a:t>)</a:t>
                      </a:r>
                      <a:r>
                        <a:rPr lang="zh-TW" sz="1100" dirty="0">
                          <a:effectLst/>
                          <a:latin typeface="+mn-ea"/>
                          <a:ea typeface="+mn-ea"/>
                        </a:rPr>
                        <a:t>成立</a:t>
                      </a:r>
                      <a:r>
                        <a:rPr lang="en-SG" sz="1100" dirty="0">
                          <a:effectLst/>
                          <a:latin typeface="+mn-ea"/>
                          <a:ea typeface="+mn-ea"/>
                        </a:rPr>
                        <a:t>, </a:t>
                      </a:r>
                      <a:r>
                        <a:rPr lang="zh-TW" sz="1100" dirty="0">
                          <a:effectLst/>
                          <a:latin typeface="+mn-ea"/>
                          <a:ea typeface="+mn-ea"/>
                        </a:rPr>
                        <a:t>但條件不符合</a:t>
                      </a:r>
                      <a:r>
                        <a:rPr lang="en-SG" sz="1100" dirty="0">
                          <a:effectLst/>
                          <a:latin typeface="+mn-ea"/>
                          <a:ea typeface="+mn-ea"/>
                        </a:rPr>
                        <a:t>)</a:t>
                      </a:r>
                    </a:p>
                    <a:p>
                      <a:pPr>
                        <a:lnSpc>
                          <a:spcPct val="107000"/>
                        </a:lnSpc>
                        <a:spcAft>
                          <a:spcPts val="0"/>
                        </a:spcAft>
                      </a:pPr>
                      <a:r>
                        <a:rPr lang="en-SG" sz="1100" dirty="0">
                          <a:effectLst/>
                          <a:latin typeface="+mn-ea"/>
                          <a:ea typeface="+mn-ea"/>
                        </a:rPr>
                        <a:t> </a:t>
                      </a:r>
                      <a:endParaRPr lang="en-SG" sz="110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750854822"/>
                  </a:ext>
                </a:extLst>
              </a:tr>
            </a:tbl>
          </a:graphicData>
        </a:graphic>
      </p:graphicFrame>
      <p:sp>
        <p:nvSpPr>
          <p:cNvPr id="23" name="TextBox 22">
            <a:extLst>
              <a:ext uri="{FF2B5EF4-FFF2-40B4-BE49-F238E27FC236}">
                <a16:creationId xmlns:a16="http://schemas.microsoft.com/office/drawing/2014/main" id="{F9198EC9-3599-411A-B769-425753530AE8}"/>
              </a:ext>
            </a:extLst>
          </p:cNvPr>
          <p:cNvSpPr txBox="1"/>
          <p:nvPr/>
        </p:nvSpPr>
        <p:spPr>
          <a:xfrm>
            <a:off x="1756230" y="1822125"/>
            <a:ext cx="2723823" cy="369332"/>
          </a:xfrm>
          <a:prstGeom prst="rect">
            <a:avLst/>
          </a:prstGeom>
          <a:noFill/>
        </p:spPr>
        <p:txBody>
          <a:bodyPr wrap="none" rtlCol="0">
            <a:spAutoFit/>
          </a:bodyPr>
          <a:lstStyle/>
          <a:p>
            <a:r>
              <a:rPr lang="zh-TW" altLang="en-US" b="1" dirty="0">
                <a:solidFill>
                  <a:srgbClr val="800000"/>
                </a:solidFill>
              </a:rPr>
              <a:t>國別報告、轉讓定價文書</a:t>
            </a:r>
            <a:endParaRPr lang="en-SG" dirty="0">
              <a:solidFill>
                <a:srgbClr val="800000"/>
              </a:solidFill>
            </a:endParaRPr>
          </a:p>
        </p:txBody>
      </p:sp>
      <p:sp>
        <p:nvSpPr>
          <p:cNvPr id="24" name="TextBox 23">
            <a:extLst>
              <a:ext uri="{FF2B5EF4-FFF2-40B4-BE49-F238E27FC236}">
                <a16:creationId xmlns:a16="http://schemas.microsoft.com/office/drawing/2014/main" id="{52090EEE-9951-48F9-B875-6DEF0449B50E}"/>
              </a:ext>
            </a:extLst>
          </p:cNvPr>
          <p:cNvSpPr txBox="1"/>
          <p:nvPr/>
        </p:nvSpPr>
        <p:spPr>
          <a:xfrm>
            <a:off x="1756230" y="9060498"/>
            <a:ext cx="4965896" cy="830997"/>
          </a:xfrm>
          <a:prstGeom prst="rect">
            <a:avLst/>
          </a:prstGeom>
          <a:noFill/>
        </p:spPr>
        <p:txBody>
          <a:bodyPr wrap="square" rtlCol="0">
            <a:spAutoFit/>
          </a:bodyPr>
          <a:lstStyle/>
          <a:p>
            <a:r>
              <a:rPr lang="zh-TW" altLang="en-US" sz="800" i="1" dirty="0">
                <a:latin typeface="+mn-ea"/>
              </a:rPr>
              <a:t>本公告內容不構成且不得解釋為提供法律、投資或稅賦意見，亦非任何投資的邀約或徵求。在未事先取得適當的專業意見前，讀者不應基於信賴本公告任何說明而行為。本公告所述資訊，不宜將之信賴為取代專業意見。本公司已盡一切合理努力確保本公告資訊皆為確實，然而，對於本公告所含任何錯誤或疏漏，無論是否因疏失或其他因素所致者，或對於因任何人信賴本公告資訊而造成或承受的任何損失，本公司</a:t>
            </a:r>
            <a:r>
              <a:rPr lang="en-MY" sz="800" i="1" dirty="0">
                <a:latin typeface="+mn-ea"/>
              </a:rPr>
              <a:t>PORTCULLIS TAX SERVICES (HK) LIMITED </a:t>
            </a:r>
            <a:r>
              <a:rPr lang="zh-TW" altLang="en-US" sz="800" i="1" dirty="0">
                <a:latin typeface="+mn-ea"/>
              </a:rPr>
              <a:t>及保得利集團旗下的本公司關係企業（關係企業名單載於</a:t>
            </a:r>
            <a:r>
              <a:rPr lang="en-MY" sz="800" i="1" u="sng" dirty="0">
                <a:latin typeface="+mn-ea"/>
                <a:hlinkClick r:id="rId5"/>
              </a:rPr>
              <a:t>www.portcullis.co</a:t>
            </a:r>
            <a:r>
              <a:rPr lang="zh-TW" altLang="en-US" sz="800" i="1" dirty="0">
                <a:latin typeface="+mn-ea"/>
              </a:rPr>
              <a:t>）概不負任何責任。</a:t>
            </a:r>
            <a:endParaRPr lang="en-SG" sz="800" dirty="0">
              <a:latin typeface="+mn-ea"/>
            </a:endParaRPr>
          </a:p>
        </p:txBody>
      </p:sp>
    </p:spTree>
    <p:extLst>
      <p:ext uri="{BB962C8B-B14F-4D97-AF65-F5344CB8AC3E}">
        <p14:creationId xmlns:p14="http://schemas.microsoft.com/office/powerpoint/2010/main" val="3553879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5374" y="2113883"/>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56230" y="2165653"/>
            <a:ext cx="4965896" cy="7371249"/>
          </a:xfrm>
          <a:prstGeom prst="rect">
            <a:avLst/>
          </a:prstGeom>
          <a:noFill/>
        </p:spPr>
        <p:txBody>
          <a:bodyPr wrap="square" rtlCol="0">
            <a:spAutoFit/>
          </a:bodyPr>
          <a:lstStyle/>
          <a:p>
            <a:endParaRPr lang="en-SG" altLang="zh-TW" sz="1100" dirty="0">
              <a:latin typeface="+mn-ea"/>
            </a:endParaRPr>
          </a:p>
          <a:p>
            <a:pPr marL="363538" indent="-188913"/>
            <a:r>
              <a:rPr lang="zh-TW" altLang="en-US" sz="1100" dirty="0">
                <a:latin typeface="+mn-ea"/>
              </a:rPr>
              <a:t>或 </a:t>
            </a:r>
            <a:endParaRPr lang="en-SG" sz="1100" dirty="0">
              <a:latin typeface="+mn-ea"/>
            </a:endParaRPr>
          </a:p>
          <a:p>
            <a:pPr marL="363538"/>
            <a:r>
              <a:rPr lang="en-SG" sz="1100" dirty="0">
                <a:latin typeface="+mn-ea"/>
              </a:rPr>
              <a:t> </a:t>
            </a:r>
          </a:p>
          <a:p>
            <a:pPr marL="538163" indent="-174625"/>
            <a:r>
              <a:rPr lang="en-SG" sz="1100" dirty="0">
                <a:latin typeface="+mn-ea"/>
              </a:rPr>
              <a:t>(ii) </a:t>
            </a:r>
            <a:r>
              <a:rPr lang="zh-TW" altLang="en-US" sz="1100" dirty="0">
                <a:latin typeface="+mn-ea"/>
              </a:rPr>
              <a:t>為國別報告而與已簽訂</a:t>
            </a:r>
            <a:r>
              <a:rPr lang="en-US" altLang="zh-TW" sz="1100" dirty="0">
                <a:latin typeface="+mn-ea"/>
              </a:rPr>
              <a:t>《</a:t>
            </a:r>
            <a:r>
              <a:rPr lang="zh-TW" altLang="en-US" sz="1100" dirty="0">
                <a:latin typeface="+mn-ea"/>
              </a:rPr>
              <a:t>全面性避免雙重課稅的協定</a:t>
            </a:r>
            <a:r>
              <a:rPr lang="en-US" altLang="zh-TW" sz="1100" dirty="0">
                <a:latin typeface="+mn-ea"/>
              </a:rPr>
              <a:t>》</a:t>
            </a:r>
            <a:r>
              <a:rPr lang="zh-TW" altLang="en-US" sz="1100" dirty="0">
                <a:latin typeface="+mn-ea"/>
              </a:rPr>
              <a:t>之地區</a:t>
            </a:r>
            <a:r>
              <a:rPr lang="en-SG" sz="1100" dirty="0">
                <a:latin typeface="+mn-ea"/>
              </a:rPr>
              <a:t>/</a:t>
            </a:r>
            <a:r>
              <a:rPr lang="zh-TW" altLang="en-US" sz="1100" dirty="0">
                <a:latin typeface="+mn-ea"/>
              </a:rPr>
              <a:t>國家加簽的雙邊安排 </a:t>
            </a:r>
            <a:endParaRPr lang="en-SG" altLang="zh-TW" sz="1100" dirty="0">
              <a:latin typeface="+mn-ea"/>
            </a:endParaRPr>
          </a:p>
          <a:p>
            <a:pPr marL="538163"/>
            <a:endParaRPr lang="en-SG" sz="1100" dirty="0">
              <a:latin typeface="+mn-ea"/>
            </a:endParaRPr>
          </a:p>
          <a:p>
            <a:pPr marL="538163"/>
            <a:r>
              <a:rPr lang="en-SG" sz="1100" dirty="0">
                <a:latin typeface="+mn-ea"/>
              </a:rPr>
              <a:t>(</a:t>
            </a:r>
            <a:r>
              <a:rPr lang="zh-TW" altLang="en-US" sz="1100" dirty="0">
                <a:latin typeface="+mn-ea"/>
              </a:rPr>
              <a:t>有關參予成員之名單</a:t>
            </a:r>
            <a:r>
              <a:rPr lang="en-SG" sz="1100" dirty="0">
                <a:latin typeface="+mn-ea"/>
              </a:rPr>
              <a:t>,</a:t>
            </a:r>
            <a:r>
              <a:rPr lang="zh-TW" altLang="en-US" sz="1100" dirty="0">
                <a:latin typeface="+mn-ea"/>
              </a:rPr>
              <a:t>請詳見</a:t>
            </a:r>
            <a:r>
              <a:rPr lang="en-SG" sz="1100" u="sng" dirty="0">
                <a:latin typeface="+mn-ea"/>
                <a:hlinkClick r:id="rId3"/>
              </a:rPr>
              <a:t>https://www.ird.gov.hk/eng/tax/dta_cbc.htm</a:t>
            </a:r>
            <a:r>
              <a:rPr lang="en-SG" sz="1100" dirty="0">
                <a:latin typeface="+mn-ea"/>
              </a:rPr>
              <a:t> “Automatic Exchange of Country by Country Reports”</a:t>
            </a:r>
            <a:r>
              <a:rPr lang="zh-TW" altLang="en-US" sz="1100" dirty="0">
                <a:latin typeface="+mn-ea"/>
              </a:rPr>
              <a:t>的部份</a:t>
            </a:r>
            <a:r>
              <a:rPr lang="en-SG" sz="1100" dirty="0">
                <a:latin typeface="+mn-ea"/>
              </a:rPr>
              <a:t>) </a:t>
            </a:r>
          </a:p>
          <a:p>
            <a:pPr marL="363538"/>
            <a:r>
              <a:rPr lang="en-SG" sz="1100" dirty="0">
                <a:latin typeface="+mn-ea"/>
              </a:rPr>
              <a:t> </a:t>
            </a:r>
          </a:p>
          <a:p>
            <a:r>
              <a:rPr lang="en-SG" sz="1100" dirty="0">
                <a:latin typeface="+mn-ea"/>
              </a:rPr>
              <a:t>5. </a:t>
            </a:r>
            <a:r>
              <a:rPr lang="zh-TW" altLang="en-US" sz="1100" dirty="0">
                <a:latin typeface="+mn-ea"/>
              </a:rPr>
              <a:t>國別報告責任的通知期限 </a:t>
            </a:r>
            <a:endParaRPr lang="en-SG" sz="1100" dirty="0">
              <a:latin typeface="+mn-ea"/>
            </a:endParaRPr>
          </a:p>
          <a:p>
            <a:r>
              <a:rPr lang="en-SG" sz="1100" dirty="0">
                <a:latin typeface="+mn-ea"/>
              </a:rPr>
              <a:t> </a:t>
            </a:r>
          </a:p>
          <a:p>
            <a:pPr marL="174625"/>
            <a:r>
              <a:rPr lang="zh-TW" altLang="en-US" sz="1100" dirty="0">
                <a:latin typeface="+mn-ea"/>
              </a:rPr>
              <a:t>一旦確定集團有責任做香港國別報告</a:t>
            </a:r>
            <a:r>
              <a:rPr lang="en-SG" sz="1100" dirty="0">
                <a:latin typeface="+mn-ea"/>
              </a:rPr>
              <a:t>, </a:t>
            </a:r>
            <a:r>
              <a:rPr lang="zh-TW" altLang="en-US" sz="1100" dirty="0">
                <a:latin typeface="+mn-ea"/>
              </a:rPr>
              <a:t>便需要通知稅務局。 </a:t>
            </a:r>
            <a:endParaRPr lang="en-SG" sz="1100" dirty="0">
              <a:latin typeface="+mn-ea"/>
            </a:endParaRPr>
          </a:p>
          <a:p>
            <a:pPr marL="174625"/>
            <a:r>
              <a:rPr lang="en-SG" sz="1100" dirty="0">
                <a:latin typeface="+mn-ea"/>
              </a:rPr>
              <a:t> </a:t>
            </a:r>
          </a:p>
          <a:p>
            <a:pPr marL="174625"/>
            <a:r>
              <a:rPr lang="zh-TW" altLang="en-US" sz="1100" dirty="0">
                <a:latin typeface="+mn-ea"/>
              </a:rPr>
              <a:t>請注意</a:t>
            </a:r>
            <a:r>
              <a:rPr lang="en-SG" sz="1100" dirty="0">
                <a:latin typeface="+mn-ea"/>
              </a:rPr>
              <a:t>, </a:t>
            </a:r>
            <a:r>
              <a:rPr lang="zh-TW" altLang="en-US" sz="1100" dirty="0">
                <a:latin typeface="+mn-ea"/>
              </a:rPr>
              <a:t>即使該集團已在其他地區</a:t>
            </a:r>
            <a:r>
              <a:rPr lang="en-SG" sz="1100" dirty="0">
                <a:latin typeface="+mn-ea"/>
              </a:rPr>
              <a:t>/</a:t>
            </a:r>
            <a:r>
              <a:rPr lang="zh-TW" altLang="en-US" sz="1100" dirty="0">
                <a:latin typeface="+mn-ea"/>
              </a:rPr>
              <a:t>國家</a:t>
            </a:r>
            <a:r>
              <a:rPr lang="en-SG" sz="1100" dirty="0">
                <a:latin typeface="+mn-ea"/>
              </a:rPr>
              <a:t>(</a:t>
            </a:r>
            <a:r>
              <a:rPr lang="zh-TW" altLang="en-US" sz="1100" dirty="0">
                <a:latin typeface="+mn-ea"/>
              </a:rPr>
              <a:t>即已跟香港設立訊息亙換機制的地區</a:t>
            </a:r>
            <a:r>
              <a:rPr lang="en-SG" sz="1100" dirty="0">
                <a:latin typeface="+mn-ea"/>
              </a:rPr>
              <a:t>/</a:t>
            </a:r>
            <a:r>
              <a:rPr lang="zh-TW" altLang="en-US" sz="1100" dirty="0">
                <a:latin typeface="+mn-ea"/>
              </a:rPr>
              <a:t>國家</a:t>
            </a:r>
            <a:r>
              <a:rPr lang="en-SG" sz="1100" dirty="0">
                <a:latin typeface="+mn-ea"/>
              </a:rPr>
              <a:t>)</a:t>
            </a:r>
            <a:r>
              <a:rPr lang="zh-TW" altLang="en-US" sz="1100" dirty="0">
                <a:latin typeface="+mn-ea"/>
              </a:rPr>
              <a:t>做國別報告</a:t>
            </a:r>
            <a:r>
              <a:rPr lang="en-SG" sz="1100" dirty="0">
                <a:latin typeface="+mn-ea"/>
              </a:rPr>
              <a:t>, </a:t>
            </a:r>
            <a:r>
              <a:rPr lang="zh-TW" altLang="en-US" sz="1100" dirty="0">
                <a:latin typeface="+mn-ea"/>
              </a:rPr>
              <a:t>集團內的香港企業仍須通知稅務局其香港國別報告的責任。 </a:t>
            </a:r>
            <a:endParaRPr lang="en-SG" sz="1100" dirty="0">
              <a:latin typeface="+mn-ea"/>
            </a:endParaRPr>
          </a:p>
          <a:p>
            <a:pPr marL="174625"/>
            <a:r>
              <a:rPr lang="zh-TW" altLang="en-US" sz="1100" dirty="0">
                <a:latin typeface="+mn-ea"/>
              </a:rPr>
              <a:t>通知期限為香港企業的</a:t>
            </a:r>
            <a:r>
              <a:rPr lang="en-SG" sz="1100" dirty="0">
                <a:latin typeface="+mn-ea"/>
              </a:rPr>
              <a:t>2018</a:t>
            </a:r>
            <a:r>
              <a:rPr lang="zh-TW" altLang="en-US" sz="1100" dirty="0">
                <a:latin typeface="+mn-ea"/>
              </a:rPr>
              <a:t>會計年度結束後之</a:t>
            </a:r>
            <a:r>
              <a:rPr lang="en-SG" sz="1100" dirty="0">
                <a:latin typeface="+mn-ea"/>
              </a:rPr>
              <a:t>3</a:t>
            </a:r>
            <a:r>
              <a:rPr lang="zh-TW" altLang="en-US" sz="1100" dirty="0">
                <a:latin typeface="+mn-ea"/>
              </a:rPr>
              <a:t>個月內。 </a:t>
            </a:r>
            <a:endParaRPr lang="en-SG" sz="1100" dirty="0">
              <a:latin typeface="+mn-ea"/>
            </a:endParaRPr>
          </a:p>
          <a:p>
            <a:pPr marL="174625"/>
            <a:r>
              <a:rPr lang="en-SG" sz="1100" dirty="0">
                <a:latin typeface="+mn-ea"/>
              </a:rPr>
              <a:t> </a:t>
            </a:r>
          </a:p>
          <a:p>
            <a:pPr marL="174625"/>
            <a:r>
              <a:rPr lang="zh-TW" altLang="en-US" sz="1100" dirty="0">
                <a:latin typeface="+mn-ea"/>
              </a:rPr>
              <a:t>如企業的會計年度為</a:t>
            </a:r>
            <a:r>
              <a:rPr lang="en-SG" sz="1100" dirty="0">
                <a:latin typeface="+mn-ea"/>
              </a:rPr>
              <a:t>2018</a:t>
            </a:r>
            <a:r>
              <a:rPr lang="zh-TW" altLang="en-US" sz="1100" dirty="0">
                <a:latin typeface="+mn-ea"/>
              </a:rPr>
              <a:t>年</a:t>
            </a:r>
            <a:r>
              <a:rPr lang="en-SG" sz="1100" dirty="0">
                <a:latin typeface="+mn-ea"/>
              </a:rPr>
              <a:t>12</a:t>
            </a:r>
            <a:r>
              <a:rPr lang="zh-TW" altLang="en-US" sz="1100" dirty="0">
                <a:latin typeface="+mn-ea"/>
              </a:rPr>
              <a:t>月</a:t>
            </a:r>
            <a:r>
              <a:rPr lang="en-SG" sz="1100" dirty="0">
                <a:latin typeface="+mn-ea"/>
              </a:rPr>
              <a:t>31</a:t>
            </a:r>
            <a:r>
              <a:rPr lang="zh-TW" altLang="en-US" sz="1100" dirty="0">
                <a:latin typeface="+mn-ea"/>
              </a:rPr>
              <a:t>日</a:t>
            </a:r>
            <a:r>
              <a:rPr lang="en-SG" sz="1100" dirty="0">
                <a:latin typeface="+mn-ea"/>
              </a:rPr>
              <a:t>, </a:t>
            </a:r>
            <a:r>
              <a:rPr lang="zh-TW" altLang="en-US" sz="1100" dirty="0">
                <a:latin typeface="+mn-ea"/>
              </a:rPr>
              <a:t>則通知期限為</a:t>
            </a:r>
            <a:r>
              <a:rPr lang="en-SG" sz="1100" dirty="0">
                <a:latin typeface="+mn-ea"/>
              </a:rPr>
              <a:t>2019</a:t>
            </a:r>
            <a:r>
              <a:rPr lang="zh-TW" altLang="en-US" sz="1100" dirty="0">
                <a:latin typeface="+mn-ea"/>
              </a:rPr>
              <a:t>年</a:t>
            </a:r>
            <a:r>
              <a:rPr lang="en-SG" sz="1100" dirty="0">
                <a:latin typeface="+mn-ea"/>
              </a:rPr>
              <a:t>3</a:t>
            </a:r>
            <a:r>
              <a:rPr lang="zh-TW" altLang="en-US" sz="1100" dirty="0">
                <a:latin typeface="+mn-ea"/>
              </a:rPr>
              <a:t>月</a:t>
            </a:r>
            <a:r>
              <a:rPr lang="en-SG" sz="1100" dirty="0">
                <a:latin typeface="+mn-ea"/>
              </a:rPr>
              <a:t>31</a:t>
            </a:r>
            <a:r>
              <a:rPr lang="zh-TW" altLang="en-US" sz="1100" dirty="0">
                <a:latin typeface="+mn-ea"/>
              </a:rPr>
              <a:t>日。 </a:t>
            </a:r>
            <a:endParaRPr lang="en-SG" sz="1100" dirty="0">
              <a:latin typeface="+mn-ea"/>
            </a:endParaRPr>
          </a:p>
          <a:p>
            <a:pPr marL="174625"/>
            <a:r>
              <a:rPr lang="en-SG" sz="1100" dirty="0">
                <a:latin typeface="+mn-ea"/>
              </a:rPr>
              <a:t> </a:t>
            </a:r>
          </a:p>
          <a:p>
            <a:pPr marL="174625"/>
            <a:r>
              <a:rPr lang="zh-TW" altLang="en-US" sz="1100" dirty="0">
                <a:latin typeface="+mn-ea"/>
              </a:rPr>
              <a:t>稅務局就此採取自查方式</a:t>
            </a:r>
            <a:r>
              <a:rPr lang="en-SG" sz="1100" dirty="0">
                <a:latin typeface="+mn-ea"/>
              </a:rPr>
              <a:t>, </a:t>
            </a:r>
            <a:r>
              <a:rPr lang="zh-TW" altLang="en-US" sz="1100" dirty="0">
                <a:latin typeface="+mn-ea"/>
              </a:rPr>
              <a:t>即符合了</a:t>
            </a:r>
            <a:r>
              <a:rPr lang="en-SG" sz="1100" dirty="0">
                <a:latin typeface="+mn-ea"/>
              </a:rPr>
              <a:t>(2)(</a:t>
            </a:r>
            <a:r>
              <a:rPr lang="en-SG" sz="1100" dirty="0" err="1">
                <a:latin typeface="+mn-ea"/>
              </a:rPr>
              <a:t>i</a:t>
            </a:r>
            <a:r>
              <a:rPr lang="en-SG" sz="1100" dirty="0">
                <a:latin typeface="+mn-ea"/>
              </a:rPr>
              <a:t>)</a:t>
            </a:r>
            <a:r>
              <a:rPr lang="zh-TW" altLang="en-US" sz="1100" dirty="0">
                <a:latin typeface="+mn-ea"/>
              </a:rPr>
              <a:t>及</a:t>
            </a:r>
            <a:r>
              <a:rPr lang="en-SG" sz="1100" dirty="0">
                <a:latin typeface="+mn-ea"/>
              </a:rPr>
              <a:t>(ii)</a:t>
            </a:r>
            <a:r>
              <a:rPr lang="zh-TW" altLang="en-US" sz="1100" dirty="0">
                <a:latin typeface="+mn-ea"/>
              </a:rPr>
              <a:t>所列條件才需要做此通知</a:t>
            </a:r>
            <a:r>
              <a:rPr lang="en-SG" sz="1100" dirty="0">
                <a:latin typeface="+mn-ea"/>
              </a:rPr>
              <a:t>, </a:t>
            </a:r>
            <a:r>
              <a:rPr lang="zh-TW" altLang="en-US" sz="1100" dirty="0">
                <a:latin typeface="+mn-ea"/>
              </a:rPr>
              <a:t>否則便不用向稅務局做任何通知。</a:t>
            </a:r>
            <a:endParaRPr lang="en-SG" altLang="zh-TW" sz="1100" dirty="0">
              <a:latin typeface="+mn-ea"/>
            </a:endParaRPr>
          </a:p>
          <a:p>
            <a:endParaRPr lang="en-SG" altLang="zh-TW" sz="1100" dirty="0">
              <a:latin typeface="+mn-ea"/>
            </a:endParaRPr>
          </a:p>
          <a:p>
            <a:r>
              <a:rPr lang="en-SG" sz="1100" dirty="0">
                <a:latin typeface="+mn-ea"/>
              </a:rPr>
              <a:t>6. </a:t>
            </a:r>
            <a:r>
              <a:rPr lang="zh-TW" altLang="en-US" sz="1100" dirty="0">
                <a:latin typeface="+mn-ea"/>
              </a:rPr>
              <a:t>國別報告申報期限 </a:t>
            </a:r>
            <a:endParaRPr lang="en-SG" sz="1100" dirty="0">
              <a:latin typeface="+mn-ea"/>
            </a:endParaRPr>
          </a:p>
          <a:p>
            <a:r>
              <a:rPr lang="en-SG" sz="1100" dirty="0">
                <a:latin typeface="+mn-ea"/>
              </a:rPr>
              <a:t> </a:t>
            </a:r>
          </a:p>
          <a:p>
            <a:pPr indent="174625"/>
            <a:r>
              <a:rPr lang="zh-TW" altLang="en-US" sz="1100" dirty="0">
                <a:latin typeface="+mn-ea"/>
              </a:rPr>
              <a:t>稅務局為有關國別報告製作了國別報稅表。 </a:t>
            </a:r>
            <a:endParaRPr lang="en-SG" sz="1100" dirty="0">
              <a:latin typeface="+mn-ea"/>
            </a:endParaRPr>
          </a:p>
          <a:p>
            <a:pPr indent="174625"/>
            <a:r>
              <a:rPr lang="en-SG" sz="1100" dirty="0">
                <a:latin typeface="+mn-ea"/>
              </a:rPr>
              <a:t> </a:t>
            </a:r>
          </a:p>
          <a:p>
            <a:pPr indent="174625"/>
            <a:r>
              <a:rPr lang="zh-TW" altLang="en-US" sz="1100" dirty="0">
                <a:latin typeface="+mn-ea"/>
              </a:rPr>
              <a:t>報稅表的申報期限為有關香港企業的</a:t>
            </a:r>
            <a:r>
              <a:rPr lang="en-SG" sz="1100" dirty="0">
                <a:latin typeface="+mn-ea"/>
              </a:rPr>
              <a:t>2018</a:t>
            </a:r>
            <a:r>
              <a:rPr lang="zh-TW" altLang="en-US" sz="1100" dirty="0">
                <a:latin typeface="+mn-ea"/>
              </a:rPr>
              <a:t>會計年度結束後的</a:t>
            </a:r>
            <a:r>
              <a:rPr lang="en-SG" sz="1100" dirty="0">
                <a:latin typeface="+mn-ea"/>
              </a:rPr>
              <a:t>12</a:t>
            </a:r>
            <a:r>
              <a:rPr lang="zh-TW" altLang="en-US" sz="1100" dirty="0">
                <a:latin typeface="+mn-ea"/>
              </a:rPr>
              <a:t>個月內。 </a:t>
            </a:r>
            <a:endParaRPr lang="en-SG" sz="1100" dirty="0">
              <a:latin typeface="+mn-ea"/>
            </a:endParaRPr>
          </a:p>
          <a:p>
            <a:pPr indent="174625"/>
            <a:r>
              <a:rPr lang="en-SG" sz="1100" dirty="0">
                <a:latin typeface="+mn-ea"/>
              </a:rPr>
              <a:t> </a:t>
            </a:r>
          </a:p>
          <a:p>
            <a:pPr indent="174625"/>
            <a:r>
              <a:rPr lang="zh-TW" altLang="en-US" sz="1100" dirty="0">
                <a:latin typeface="+mn-ea"/>
              </a:rPr>
              <a:t>如企業的年結為</a:t>
            </a:r>
            <a:r>
              <a:rPr lang="en-SG" sz="1100" dirty="0">
                <a:latin typeface="+mn-ea"/>
              </a:rPr>
              <a:t>2018</a:t>
            </a:r>
            <a:r>
              <a:rPr lang="zh-TW" altLang="en-US" sz="1100" dirty="0">
                <a:latin typeface="+mn-ea"/>
              </a:rPr>
              <a:t>年</a:t>
            </a:r>
            <a:r>
              <a:rPr lang="en-SG" sz="1100" dirty="0">
                <a:latin typeface="+mn-ea"/>
              </a:rPr>
              <a:t>12</a:t>
            </a:r>
            <a:r>
              <a:rPr lang="zh-TW" altLang="en-US" sz="1100" dirty="0">
                <a:latin typeface="+mn-ea"/>
              </a:rPr>
              <a:t>月</a:t>
            </a:r>
            <a:r>
              <a:rPr lang="en-SG" sz="1100" dirty="0">
                <a:latin typeface="+mn-ea"/>
              </a:rPr>
              <a:t>31</a:t>
            </a:r>
            <a:r>
              <a:rPr lang="zh-TW" altLang="en-US" sz="1100" dirty="0">
                <a:latin typeface="+mn-ea"/>
              </a:rPr>
              <a:t>日</a:t>
            </a:r>
            <a:r>
              <a:rPr lang="en-SG" sz="1100" dirty="0">
                <a:latin typeface="+mn-ea"/>
              </a:rPr>
              <a:t>, </a:t>
            </a:r>
            <a:r>
              <a:rPr lang="zh-TW" altLang="en-US" sz="1100" dirty="0">
                <a:latin typeface="+mn-ea"/>
              </a:rPr>
              <a:t>則期限為</a:t>
            </a:r>
            <a:r>
              <a:rPr lang="en-SG" sz="1100" dirty="0">
                <a:latin typeface="+mn-ea"/>
              </a:rPr>
              <a:t>2019</a:t>
            </a:r>
            <a:r>
              <a:rPr lang="zh-TW" altLang="en-US" sz="1100" dirty="0">
                <a:latin typeface="+mn-ea"/>
              </a:rPr>
              <a:t>年</a:t>
            </a:r>
            <a:r>
              <a:rPr lang="en-SG" sz="1100" dirty="0">
                <a:latin typeface="+mn-ea"/>
              </a:rPr>
              <a:t>12</a:t>
            </a:r>
            <a:r>
              <a:rPr lang="zh-TW" altLang="en-US" sz="1100" dirty="0">
                <a:latin typeface="+mn-ea"/>
              </a:rPr>
              <a:t>月</a:t>
            </a:r>
            <a:r>
              <a:rPr lang="en-SG" sz="1100" dirty="0">
                <a:latin typeface="+mn-ea"/>
              </a:rPr>
              <a:t>31</a:t>
            </a:r>
            <a:r>
              <a:rPr lang="zh-TW" altLang="en-US" sz="1100" dirty="0">
                <a:latin typeface="+mn-ea"/>
              </a:rPr>
              <a:t>日。</a:t>
            </a:r>
            <a:endParaRPr lang="en-SG" altLang="zh-TW" sz="1100" dirty="0">
              <a:latin typeface="+mn-ea"/>
            </a:endParaRPr>
          </a:p>
          <a:p>
            <a:r>
              <a:rPr lang="zh-TW" altLang="en-US" sz="1100" dirty="0">
                <a:latin typeface="+mn-ea"/>
              </a:rPr>
              <a:t> </a:t>
            </a:r>
            <a:endParaRPr lang="en-SG" sz="1100" dirty="0">
              <a:latin typeface="+mn-ea"/>
            </a:endParaRPr>
          </a:p>
          <a:p>
            <a:r>
              <a:rPr lang="en-SG" sz="1100" dirty="0">
                <a:latin typeface="+mn-ea"/>
              </a:rPr>
              <a:t> </a:t>
            </a:r>
            <a:r>
              <a:rPr lang="en-US" altLang="zh-TW" sz="1100" dirty="0">
                <a:latin typeface="+mn-ea"/>
              </a:rPr>
              <a:t>7. </a:t>
            </a:r>
            <a:r>
              <a:rPr lang="zh-TW" altLang="en-US" sz="1100" dirty="0">
                <a:latin typeface="+mn-ea"/>
              </a:rPr>
              <a:t>沒有履行上述責任有什麼罰則</a:t>
            </a:r>
            <a:r>
              <a:rPr lang="en-US" altLang="zh-TW" sz="1100" dirty="0">
                <a:latin typeface="+mn-ea"/>
              </a:rPr>
              <a:t>? </a:t>
            </a:r>
          </a:p>
          <a:p>
            <a:r>
              <a:rPr lang="en-US" altLang="zh-TW" sz="1100" dirty="0">
                <a:latin typeface="+mn-ea"/>
              </a:rPr>
              <a:t> </a:t>
            </a:r>
          </a:p>
          <a:p>
            <a:pPr marL="174625"/>
            <a:r>
              <a:rPr lang="zh-TW" altLang="en-US" sz="1100" dirty="0">
                <a:latin typeface="+mn-ea"/>
              </a:rPr>
              <a:t>沒有履行上述任何責任可被罰</a:t>
            </a:r>
            <a:r>
              <a:rPr lang="en-US" altLang="zh-TW" sz="1100" dirty="0">
                <a:latin typeface="+mn-ea"/>
              </a:rPr>
              <a:t>50,000</a:t>
            </a:r>
            <a:r>
              <a:rPr lang="zh-TW" altLang="en-US" sz="1100" dirty="0">
                <a:latin typeface="+mn-ea"/>
              </a:rPr>
              <a:t>港元</a:t>
            </a:r>
            <a:r>
              <a:rPr lang="en-US" altLang="zh-TW" sz="1100" dirty="0">
                <a:latin typeface="+mn-ea"/>
              </a:rPr>
              <a:t>, </a:t>
            </a:r>
            <a:r>
              <a:rPr lang="zh-TW" altLang="en-US" sz="1100" dirty="0">
                <a:latin typeface="+mn-ea"/>
              </a:rPr>
              <a:t>另加每天罰款</a:t>
            </a:r>
            <a:r>
              <a:rPr lang="en-US" altLang="zh-TW" sz="1100" dirty="0">
                <a:latin typeface="+mn-ea"/>
              </a:rPr>
              <a:t>500</a:t>
            </a:r>
            <a:r>
              <a:rPr lang="zh-TW" altLang="en-US" sz="1100" dirty="0">
                <a:latin typeface="+mn-ea"/>
              </a:rPr>
              <a:t>元。 </a:t>
            </a:r>
          </a:p>
          <a:p>
            <a:pPr marL="174625"/>
            <a:endParaRPr lang="en-SG" sz="1100" dirty="0">
              <a:latin typeface="+mn-ea"/>
            </a:endParaRPr>
          </a:p>
          <a:p>
            <a:pPr marL="174625"/>
            <a:r>
              <a:rPr lang="zh-TW" altLang="en-US" sz="1100" dirty="0">
                <a:latin typeface="+mn-ea"/>
              </a:rPr>
              <a:t>法庭亦會發出命令要求企業完成有關沒履行的責任。如企業沒有遵守法庭命令</a:t>
            </a:r>
            <a:r>
              <a:rPr lang="en-SG" sz="1100" dirty="0">
                <a:latin typeface="+mn-ea"/>
              </a:rPr>
              <a:t>, </a:t>
            </a:r>
            <a:r>
              <a:rPr lang="zh-TW" altLang="en-US" sz="1100" dirty="0">
                <a:latin typeface="+mn-ea"/>
              </a:rPr>
              <a:t>則會受檢控。 </a:t>
            </a:r>
            <a:endParaRPr lang="en-SG" altLang="zh-TW" sz="1100" dirty="0">
              <a:latin typeface="+mn-ea"/>
            </a:endParaRPr>
          </a:p>
          <a:p>
            <a:endParaRPr lang="en-SG" sz="1100" dirty="0">
              <a:latin typeface="+mn-ea"/>
            </a:endParaRPr>
          </a:p>
          <a:p>
            <a:r>
              <a:rPr lang="zh-TW" altLang="en-US" sz="1100" dirty="0">
                <a:latin typeface="+mn-ea"/>
              </a:rPr>
              <a:t>官方資訊</a:t>
            </a:r>
            <a:r>
              <a:rPr lang="en-SG" sz="1100" dirty="0">
                <a:latin typeface="+mn-ea"/>
              </a:rPr>
              <a:t>(</a:t>
            </a:r>
            <a:r>
              <a:rPr lang="zh-TW" altLang="en-US" sz="1100" dirty="0">
                <a:latin typeface="+mn-ea"/>
              </a:rPr>
              <a:t>官方內文暫只有英文版</a:t>
            </a:r>
            <a:r>
              <a:rPr lang="en-SG" sz="1100" dirty="0">
                <a:latin typeface="+mn-ea"/>
              </a:rPr>
              <a:t>)</a:t>
            </a:r>
            <a:r>
              <a:rPr lang="zh-TW" altLang="en-US" sz="1100" dirty="0">
                <a:latin typeface="+mn-ea"/>
              </a:rPr>
              <a:t>： </a:t>
            </a:r>
            <a:endParaRPr lang="en-SG" sz="1100" dirty="0">
              <a:latin typeface="+mn-ea"/>
            </a:endParaRPr>
          </a:p>
          <a:p>
            <a:r>
              <a:rPr lang="en-SG" sz="1100" u="sng" dirty="0">
                <a:latin typeface="+mn-ea"/>
                <a:hlinkClick r:id="rId3"/>
              </a:rPr>
              <a:t>https://www.ird.gov.hk/eng/tax/dta_cbc.htm</a:t>
            </a:r>
            <a:endParaRPr lang="en-SG" sz="1100" dirty="0">
              <a:latin typeface="+mn-ea"/>
            </a:endParaRPr>
          </a:p>
          <a:p>
            <a:r>
              <a:rPr lang="zh-TW" altLang="en-US" sz="1100" dirty="0">
                <a:latin typeface="+mn-ea"/>
              </a:rPr>
              <a:t> </a:t>
            </a:r>
            <a:endParaRPr lang="en-SG" sz="1100" dirty="0">
              <a:latin typeface="+mn-ea"/>
            </a:endParaRPr>
          </a:p>
          <a:p>
            <a:endParaRPr lang="en-SG" sz="1100" dirty="0">
              <a:latin typeface="+mn-ea"/>
            </a:endParaRPr>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Box 18">
            <a:extLst>
              <a:ext uri="{FF2B5EF4-FFF2-40B4-BE49-F238E27FC236}">
                <a16:creationId xmlns:a16="http://schemas.microsoft.com/office/drawing/2014/main" id="{B38BF223-33B4-473F-8695-CB2EBF646D0B}"/>
              </a:ext>
            </a:extLst>
          </p:cNvPr>
          <p:cNvSpPr txBox="1"/>
          <p:nvPr/>
        </p:nvSpPr>
        <p:spPr>
          <a:xfrm>
            <a:off x="1756230" y="1786029"/>
            <a:ext cx="2723823" cy="369332"/>
          </a:xfrm>
          <a:prstGeom prst="rect">
            <a:avLst/>
          </a:prstGeom>
          <a:noFill/>
        </p:spPr>
        <p:txBody>
          <a:bodyPr wrap="none" rtlCol="0">
            <a:spAutoFit/>
          </a:bodyPr>
          <a:lstStyle/>
          <a:p>
            <a:r>
              <a:rPr lang="zh-TW" altLang="en-US" b="1" dirty="0">
                <a:solidFill>
                  <a:srgbClr val="800000"/>
                </a:solidFill>
              </a:rPr>
              <a:t>國別報告、轉讓定價文書</a:t>
            </a:r>
            <a:endParaRPr lang="en-SG" dirty="0">
              <a:solidFill>
                <a:srgbClr val="800000"/>
              </a:solidFill>
            </a:endParaRPr>
          </a:p>
        </p:txBody>
      </p:sp>
      <p:sp>
        <p:nvSpPr>
          <p:cNvPr id="20" name="TextBox 19">
            <a:extLst>
              <a:ext uri="{FF2B5EF4-FFF2-40B4-BE49-F238E27FC236}">
                <a16:creationId xmlns:a16="http://schemas.microsoft.com/office/drawing/2014/main" id="{41342863-8409-488D-8F8E-97AC5428499C}"/>
              </a:ext>
            </a:extLst>
          </p:cNvPr>
          <p:cNvSpPr txBox="1"/>
          <p:nvPr/>
        </p:nvSpPr>
        <p:spPr>
          <a:xfrm>
            <a:off x="1756230" y="9103582"/>
            <a:ext cx="4965896" cy="830997"/>
          </a:xfrm>
          <a:prstGeom prst="rect">
            <a:avLst/>
          </a:prstGeom>
          <a:noFill/>
        </p:spPr>
        <p:txBody>
          <a:bodyPr wrap="square" rtlCol="0">
            <a:spAutoFit/>
          </a:bodyPr>
          <a:lstStyle/>
          <a:p>
            <a:r>
              <a:rPr lang="zh-TW" altLang="en-US" sz="800" i="1" dirty="0">
                <a:latin typeface="+mn-ea"/>
              </a:rPr>
              <a:t>本公告內容不構成且不得解釋為提供法律、投資或稅賦意見，亦非任何投資的邀約或徵求。在未事先取得適當的專業意見前，讀者不應基於信賴本公告任何說明而行為。本公告所述資訊，不宜將之信賴為取代專業意見。本公司已盡一切合理努力確保本公告資訊皆為確實，然而，對於本公告所含任何錯誤或疏漏，無論是否因疏失或其他因素所致者，或對於因任何人信賴本公告資訊而造成或承受的任何損失，本公司</a:t>
            </a:r>
            <a:r>
              <a:rPr lang="en-MY" sz="800" i="1" dirty="0">
                <a:latin typeface="+mn-ea"/>
              </a:rPr>
              <a:t>PORTCULLIS TAX SERVICES (HK) LIMITED </a:t>
            </a:r>
            <a:r>
              <a:rPr lang="zh-TW" altLang="en-US" sz="800" i="1" dirty="0">
                <a:latin typeface="+mn-ea"/>
              </a:rPr>
              <a:t>及保得利集團旗下的本公司關係企業（關係企業名單載於</a:t>
            </a:r>
            <a:r>
              <a:rPr lang="en-MY" sz="800" i="1" u="sng" dirty="0">
                <a:latin typeface="+mn-ea"/>
                <a:hlinkClick r:id="rId5"/>
              </a:rPr>
              <a:t>www.portcullis.co</a:t>
            </a:r>
            <a:r>
              <a:rPr lang="zh-TW" altLang="en-US" sz="800" i="1" dirty="0">
                <a:latin typeface="+mn-ea"/>
              </a:rPr>
              <a:t>）概不負任何責任。</a:t>
            </a:r>
            <a:endParaRPr lang="en-SG" sz="800" dirty="0">
              <a:latin typeface="+mn-ea"/>
            </a:endParaRPr>
          </a:p>
        </p:txBody>
      </p:sp>
    </p:spTree>
    <p:extLst>
      <p:ext uri="{BB962C8B-B14F-4D97-AF65-F5344CB8AC3E}">
        <p14:creationId xmlns:p14="http://schemas.microsoft.com/office/powerpoint/2010/main" val="2255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5374" y="2186075"/>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56230" y="2208398"/>
            <a:ext cx="5011052" cy="3985706"/>
          </a:xfrm>
          <a:prstGeom prst="rect">
            <a:avLst/>
          </a:prstGeom>
          <a:noFill/>
        </p:spPr>
        <p:txBody>
          <a:bodyPr wrap="square" rtlCol="0">
            <a:spAutoFit/>
          </a:bodyPr>
          <a:lstStyle/>
          <a:p>
            <a:r>
              <a:rPr lang="zh-TW" altLang="en-US" sz="1100" b="1" dirty="0"/>
              <a:t>乙</a:t>
            </a:r>
            <a:r>
              <a:rPr lang="en-SG" sz="1100" b="1" dirty="0"/>
              <a:t>. </a:t>
            </a:r>
            <a:r>
              <a:rPr lang="zh-TW" altLang="en-US" sz="1100" b="1" dirty="0"/>
              <a:t>轉讓定價文書 </a:t>
            </a:r>
            <a:endParaRPr lang="en-SG" sz="1100" dirty="0"/>
          </a:p>
          <a:p>
            <a:r>
              <a:rPr lang="en-SG" sz="1100" b="1" dirty="0"/>
              <a:t> </a:t>
            </a:r>
            <a:endParaRPr lang="en-SG" sz="1100" dirty="0"/>
          </a:p>
          <a:p>
            <a:r>
              <a:rPr lang="zh-TW" altLang="en-US" sz="1100" dirty="0"/>
              <a:t>香港稅務局</a:t>
            </a:r>
            <a:r>
              <a:rPr lang="en-SG" sz="1100" dirty="0"/>
              <a:t>(“</a:t>
            </a:r>
            <a:r>
              <a:rPr lang="zh-TW" altLang="en-US" sz="1100" dirty="0"/>
              <a:t>稅務局</a:t>
            </a:r>
            <a:r>
              <a:rPr lang="en-SG" sz="1100" dirty="0"/>
              <a:t>”)</a:t>
            </a:r>
            <a:r>
              <a:rPr lang="zh-TW" altLang="en-US" sz="1100" dirty="0"/>
              <a:t>亦已於</a:t>
            </a:r>
            <a:r>
              <a:rPr lang="en-SG" sz="1100" dirty="0"/>
              <a:t>2018</a:t>
            </a:r>
            <a:r>
              <a:rPr lang="zh-TW" altLang="en-US" sz="1100" dirty="0"/>
              <a:t>年修訂稅務條例以包含轉讓定價規則。 </a:t>
            </a:r>
            <a:endParaRPr lang="en-SG" sz="1100" dirty="0"/>
          </a:p>
          <a:p>
            <a:r>
              <a:rPr lang="en-SG" sz="1100" dirty="0"/>
              <a:t> </a:t>
            </a:r>
          </a:p>
          <a:p>
            <a:r>
              <a:rPr lang="zh-TW" altLang="en-US" sz="1100" dirty="0"/>
              <a:t>經修訂的稅務條例要求跨國企業應用公平獨立交易原則與相聯方</a:t>
            </a:r>
            <a:r>
              <a:rPr lang="en-SG" sz="1100" dirty="0"/>
              <a:t>(</a:t>
            </a:r>
            <a:r>
              <a:rPr lang="zh-TW" altLang="en-US" sz="1100" dirty="0"/>
              <a:t>包括同一企業的總部與分公司</a:t>
            </a:r>
            <a:r>
              <a:rPr lang="en-SG" sz="1100" dirty="0"/>
              <a:t>)</a:t>
            </a:r>
            <a:r>
              <a:rPr lang="zh-TW" altLang="en-US" sz="1100" dirty="0"/>
              <a:t>進行交易</a:t>
            </a:r>
            <a:r>
              <a:rPr lang="en-SG" sz="1100" dirty="0"/>
              <a:t>, </a:t>
            </a:r>
            <a:r>
              <a:rPr lang="zh-TW" altLang="en-US" sz="1100" dirty="0"/>
              <a:t>該原則應用於買賣</a:t>
            </a:r>
            <a:r>
              <a:rPr lang="en-SG" sz="1100" dirty="0"/>
              <a:t>/</a:t>
            </a:r>
            <a:r>
              <a:rPr lang="zh-TW" altLang="en-US" sz="1100" dirty="0"/>
              <a:t>使用資產和提供服務的交易。 若稅務局認為有關交易不符合公平獨立交易原則</a:t>
            </a:r>
            <a:r>
              <a:rPr lang="en-SG" sz="1100" dirty="0"/>
              <a:t>, </a:t>
            </a:r>
            <a:r>
              <a:rPr lang="zh-TW" altLang="en-US" sz="1100" dirty="0"/>
              <a:t>而且企業利用有關交易產生稅務上的利益</a:t>
            </a:r>
            <a:r>
              <a:rPr lang="en-SG" sz="1100" dirty="0"/>
              <a:t>, </a:t>
            </a:r>
            <a:r>
              <a:rPr lang="zh-TW" altLang="en-US" sz="1100" dirty="0"/>
              <a:t>則有權根據經合組織提出的轉讓定價指引向有關企業作出轉讓定價的調整。 </a:t>
            </a:r>
            <a:endParaRPr lang="en-SG" sz="1100" dirty="0"/>
          </a:p>
          <a:p>
            <a:r>
              <a:rPr lang="en-SG" sz="1100" dirty="0"/>
              <a:t> </a:t>
            </a:r>
          </a:p>
          <a:p>
            <a:r>
              <a:rPr lang="zh-TW" altLang="en-US" sz="1100" dirty="0"/>
              <a:t>另外</a:t>
            </a:r>
            <a:r>
              <a:rPr lang="en-SG" sz="1100" dirty="0"/>
              <a:t>, </a:t>
            </a:r>
            <a:r>
              <a:rPr lang="zh-TW" altLang="en-US" sz="1100" dirty="0"/>
              <a:t>經修訂的稅務條例亦要求香港企業擬備</a:t>
            </a:r>
            <a:r>
              <a:rPr lang="en-SG" sz="1100" dirty="0"/>
              <a:t>(</a:t>
            </a:r>
            <a:r>
              <a:rPr lang="en-SG" sz="1100" dirty="0" err="1"/>
              <a:t>i</a:t>
            </a:r>
            <a:r>
              <a:rPr lang="en-SG" sz="1100" dirty="0"/>
              <a:t>)</a:t>
            </a:r>
            <a:r>
              <a:rPr lang="zh-TW" altLang="en-US" sz="1100" dirty="0"/>
              <a:t>總體檔案和</a:t>
            </a:r>
            <a:r>
              <a:rPr lang="en-SG" sz="1100" dirty="0"/>
              <a:t>(ii)</a:t>
            </a:r>
            <a:r>
              <a:rPr lang="zh-TW" altLang="en-US" sz="1100" dirty="0"/>
              <a:t>分部檔案作為轉讓定價文書的一部分，但設有豁免條文。 </a:t>
            </a:r>
            <a:endParaRPr lang="en-SG" sz="1100" dirty="0"/>
          </a:p>
          <a:p>
            <a:endParaRPr lang="en-US" sz="1100" dirty="0"/>
          </a:p>
          <a:p>
            <a:r>
              <a:rPr lang="zh-TW" altLang="en-US" sz="1100" dirty="0"/>
              <a:t>在此簡述轉讓定價文書的責任： </a:t>
            </a:r>
            <a:endParaRPr lang="en-SG" sz="1100" dirty="0"/>
          </a:p>
          <a:p>
            <a:r>
              <a:rPr lang="en-SG" sz="1100" dirty="0"/>
              <a:t> </a:t>
            </a:r>
          </a:p>
          <a:p>
            <a:r>
              <a:rPr lang="en-SG" sz="1100" dirty="0"/>
              <a:t>1. </a:t>
            </a:r>
            <a:r>
              <a:rPr lang="zh-TW" altLang="en-US" sz="1100" dirty="0"/>
              <a:t>轉讓定價文書的責任何時生效</a:t>
            </a:r>
            <a:r>
              <a:rPr lang="en-SG" sz="1100" dirty="0"/>
              <a:t>? </a:t>
            </a:r>
          </a:p>
          <a:p>
            <a:r>
              <a:rPr lang="en-SG" sz="1100" dirty="0"/>
              <a:t> </a:t>
            </a:r>
          </a:p>
          <a:p>
            <a:pPr marL="174625"/>
            <a:r>
              <a:rPr lang="zh-TW" altLang="en-US" sz="1100" dirty="0"/>
              <a:t>生效期為</a:t>
            </a:r>
            <a:r>
              <a:rPr lang="en-SG" sz="1100" dirty="0"/>
              <a:t>2018</a:t>
            </a:r>
            <a:r>
              <a:rPr lang="zh-TW" altLang="en-US" sz="1100" dirty="0"/>
              <a:t>年</a:t>
            </a:r>
            <a:r>
              <a:rPr lang="en-SG" sz="1100" dirty="0"/>
              <a:t>4</a:t>
            </a:r>
            <a:r>
              <a:rPr lang="zh-TW" altLang="en-US" sz="1100" dirty="0"/>
              <a:t>月</a:t>
            </a:r>
            <a:r>
              <a:rPr lang="en-SG" sz="1100" dirty="0"/>
              <a:t>1</a:t>
            </a:r>
            <a:r>
              <a:rPr lang="zh-TW" altLang="en-US" sz="1100" dirty="0"/>
              <a:t>日起始的會計年度。 </a:t>
            </a:r>
            <a:endParaRPr lang="en-SG" sz="1100" dirty="0"/>
          </a:p>
          <a:p>
            <a:r>
              <a:rPr lang="en-SG" sz="1100" dirty="0"/>
              <a:t> </a:t>
            </a:r>
          </a:p>
          <a:p>
            <a:r>
              <a:rPr lang="en-SG" sz="1100" dirty="0"/>
              <a:t>2. </a:t>
            </a:r>
            <a:r>
              <a:rPr lang="zh-TW" altLang="en-US" sz="1100" dirty="0"/>
              <a:t>誰負責擬備轉讓定價文書</a:t>
            </a:r>
            <a:r>
              <a:rPr lang="en-SG" sz="1100" dirty="0"/>
              <a:t>? </a:t>
            </a:r>
          </a:p>
          <a:p>
            <a:r>
              <a:rPr lang="en-SG" sz="1100" dirty="0"/>
              <a:t> </a:t>
            </a:r>
          </a:p>
          <a:p>
            <a:pPr marL="174625"/>
            <a:r>
              <a:rPr lang="zh-TW" altLang="en-US" sz="1100" dirty="0"/>
              <a:t>凡任何與外國相聯方</a:t>
            </a:r>
            <a:r>
              <a:rPr lang="en-SG" sz="1100" dirty="0"/>
              <a:t>(</a:t>
            </a:r>
            <a:r>
              <a:rPr lang="zh-TW" altLang="en-US" sz="1100" dirty="0"/>
              <a:t>包括同一企業的總部與外國分公司</a:t>
            </a:r>
            <a:r>
              <a:rPr lang="en-SG" sz="1100" dirty="0"/>
              <a:t>)</a:t>
            </a:r>
            <a:r>
              <a:rPr lang="zh-TW" altLang="en-US" sz="1100" dirty="0"/>
              <a:t>進行交易的香港企業</a:t>
            </a:r>
            <a:r>
              <a:rPr lang="en-SG" sz="1100" dirty="0"/>
              <a:t>, </a:t>
            </a:r>
            <a:r>
              <a:rPr lang="zh-TW" altLang="en-US" sz="1100" dirty="0"/>
              <a:t>只要未受豁免</a:t>
            </a:r>
            <a:r>
              <a:rPr lang="en-SG" sz="1100" dirty="0"/>
              <a:t>, </a:t>
            </a:r>
            <a:r>
              <a:rPr lang="zh-TW" altLang="en-US" sz="1100" dirty="0"/>
              <a:t>就有責任擬備轉讓定價文書。 </a:t>
            </a:r>
            <a:endParaRPr lang="en-SG" sz="1100" dirty="0"/>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3A5917BE-3BBE-4D5A-BEAC-A2617FABE792}"/>
              </a:ext>
            </a:extLst>
          </p:cNvPr>
          <p:cNvGraphicFramePr>
            <a:graphicFrameLocks noGrp="1"/>
          </p:cNvGraphicFramePr>
          <p:nvPr>
            <p:extLst>
              <p:ext uri="{D42A27DB-BD31-4B8C-83A1-F6EECF244321}">
                <p14:modId xmlns:p14="http://schemas.microsoft.com/office/powerpoint/2010/main" val="19627413"/>
              </p:ext>
            </p:extLst>
          </p:nvPr>
        </p:nvGraphicFramePr>
        <p:xfrm>
          <a:off x="1833612" y="6197160"/>
          <a:ext cx="4823523" cy="2653337"/>
        </p:xfrm>
        <a:graphic>
          <a:graphicData uri="http://schemas.openxmlformats.org/drawingml/2006/table">
            <a:tbl>
              <a:tblPr firstRow="1" firstCol="1" bandRow="1">
                <a:tableStyleId>{5C22544A-7EE6-4342-B048-85BDC9FD1C3A}</a:tableStyleId>
              </a:tblPr>
              <a:tblGrid>
                <a:gridCol w="571385">
                  <a:extLst>
                    <a:ext uri="{9D8B030D-6E8A-4147-A177-3AD203B41FA5}">
                      <a16:colId xmlns:a16="http://schemas.microsoft.com/office/drawing/2014/main" val="84099633"/>
                    </a:ext>
                  </a:extLst>
                </a:gridCol>
                <a:gridCol w="501041">
                  <a:extLst>
                    <a:ext uri="{9D8B030D-6E8A-4147-A177-3AD203B41FA5}">
                      <a16:colId xmlns:a16="http://schemas.microsoft.com/office/drawing/2014/main" val="2151396706"/>
                    </a:ext>
                  </a:extLst>
                </a:gridCol>
                <a:gridCol w="488515">
                  <a:extLst>
                    <a:ext uri="{9D8B030D-6E8A-4147-A177-3AD203B41FA5}">
                      <a16:colId xmlns:a16="http://schemas.microsoft.com/office/drawing/2014/main" val="442679539"/>
                    </a:ext>
                  </a:extLst>
                </a:gridCol>
                <a:gridCol w="538620">
                  <a:extLst>
                    <a:ext uri="{9D8B030D-6E8A-4147-A177-3AD203B41FA5}">
                      <a16:colId xmlns:a16="http://schemas.microsoft.com/office/drawing/2014/main" val="2426555673"/>
                    </a:ext>
                  </a:extLst>
                </a:gridCol>
                <a:gridCol w="663879">
                  <a:extLst>
                    <a:ext uri="{9D8B030D-6E8A-4147-A177-3AD203B41FA5}">
                      <a16:colId xmlns:a16="http://schemas.microsoft.com/office/drawing/2014/main" val="816742618"/>
                    </a:ext>
                  </a:extLst>
                </a:gridCol>
                <a:gridCol w="613775">
                  <a:extLst>
                    <a:ext uri="{9D8B030D-6E8A-4147-A177-3AD203B41FA5}">
                      <a16:colId xmlns:a16="http://schemas.microsoft.com/office/drawing/2014/main" val="641555965"/>
                    </a:ext>
                  </a:extLst>
                </a:gridCol>
                <a:gridCol w="688932">
                  <a:extLst>
                    <a:ext uri="{9D8B030D-6E8A-4147-A177-3AD203B41FA5}">
                      <a16:colId xmlns:a16="http://schemas.microsoft.com/office/drawing/2014/main" val="3553742179"/>
                    </a:ext>
                  </a:extLst>
                </a:gridCol>
                <a:gridCol w="757376">
                  <a:extLst>
                    <a:ext uri="{9D8B030D-6E8A-4147-A177-3AD203B41FA5}">
                      <a16:colId xmlns:a16="http://schemas.microsoft.com/office/drawing/2014/main" val="2654349221"/>
                    </a:ext>
                  </a:extLst>
                </a:gridCol>
              </a:tblGrid>
              <a:tr h="745165">
                <a:tc>
                  <a:txBody>
                    <a:bodyPr/>
                    <a:lstStyle/>
                    <a:p>
                      <a:pPr algn="l">
                        <a:lnSpc>
                          <a:spcPct val="107000"/>
                        </a:lnSpc>
                        <a:spcAft>
                          <a:spcPts val="0"/>
                        </a:spcAft>
                      </a:pPr>
                      <a:r>
                        <a:rPr lang="zh-TW" sz="1000">
                          <a:effectLst/>
                          <a:latin typeface="+mn-ea"/>
                          <a:ea typeface="+mn-ea"/>
                        </a:rPr>
                        <a:t>受豁免的檔案</a:t>
                      </a:r>
                      <a:endParaRPr lang="en-SG" sz="1000">
                        <a:effectLst/>
                        <a:latin typeface="+mn-ea"/>
                        <a:ea typeface="+mn-ea"/>
                      </a:endParaRPr>
                    </a:p>
                    <a:p>
                      <a:pPr algn="l">
                        <a:lnSpc>
                          <a:spcPct val="107000"/>
                        </a:lnSpc>
                        <a:spcAft>
                          <a:spcPts val="0"/>
                        </a:spcAft>
                      </a:pPr>
                      <a:r>
                        <a:rPr lang="en-SG" sz="1000">
                          <a:effectLst/>
                          <a:latin typeface="+mn-ea"/>
                          <a:ea typeface="+mn-ea"/>
                        </a:rPr>
                        <a:t> </a:t>
                      </a:r>
                    </a:p>
                    <a:p>
                      <a:pPr algn="l">
                        <a:lnSpc>
                          <a:spcPct val="107000"/>
                        </a:lnSpc>
                        <a:spcAft>
                          <a:spcPts val="0"/>
                        </a:spcAft>
                      </a:pPr>
                      <a:r>
                        <a:rPr lang="en-SG" sz="1000">
                          <a:effectLst/>
                          <a:latin typeface="+mn-ea"/>
                          <a:ea typeface="+mn-ea"/>
                        </a:rPr>
                        <a:t> </a:t>
                      </a:r>
                      <a:endParaRPr lang="en-SG" sz="1000">
                        <a:effectLst/>
                        <a:latin typeface="+mn-ea"/>
                        <a:ea typeface="+mn-ea"/>
                        <a:cs typeface="Times New Roman" panose="02020603050405020304" pitchFamily="18" charset="0"/>
                      </a:endParaRPr>
                    </a:p>
                  </a:txBody>
                  <a:tcPr marL="67132" marR="67132" marT="0" marB="0"/>
                </a:tc>
                <a:tc gridSpan="3">
                  <a:txBody>
                    <a:bodyPr/>
                    <a:lstStyle/>
                    <a:p>
                      <a:pPr algn="ctr">
                        <a:lnSpc>
                          <a:spcPct val="107000"/>
                        </a:lnSpc>
                        <a:spcAft>
                          <a:spcPts val="0"/>
                        </a:spcAft>
                      </a:pPr>
                      <a:r>
                        <a:rPr lang="zh-TW" sz="1000">
                          <a:effectLst/>
                          <a:latin typeface="+mn-ea"/>
                          <a:ea typeface="+mn-ea"/>
                        </a:rPr>
                        <a:t>總體檔案和分部檔案</a:t>
                      </a:r>
                      <a:endParaRPr lang="en-SG" sz="1000">
                        <a:effectLst/>
                        <a:latin typeface="+mn-ea"/>
                        <a:ea typeface="+mn-ea"/>
                        <a:cs typeface="Times New Roman" panose="02020603050405020304" pitchFamily="18" charset="0"/>
                      </a:endParaRPr>
                    </a:p>
                  </a:txBody>
                  <a:tcPr marL="67132" marR="67132" marT="0" marB="0"/>
                </a:tc>
                <a:tc hMerge="1">
                  <a:txBody>
                    <a:bodyPr/>
                    <a:lstStyle/>
                    <a:p>
                      <a:endParaRPr lang="en-SG"/>
                    </a:p>
                  </a:txBody>
                  <a:tcPr/>
                </a:tc>
                <a:tc hMerge="1">
                  <a:txBody>
                    <a:bodyPr/>
                    <a:lstStyle/>
                    <a:p>
                      <a:endParaRPr lang="en-SG"/>
                    </a:p>
                  </a:txBody>
                  <a:tcPr/>
                </a:tc>
                <a:tc gridSpan="4">
                  <a:txBody>
                    <a:bodyPr/>
                    <a:lstStyle/>
                    <a:p>
                      <a:pPr algn="ctr">
                        <a:lnSpc>
                          <a:spcPct val="107000"/>
                        </a:lnSpc>
                        <a:spcAft>
                          <a:spcPts val="0"/>
                        </a:spcAft>
                      </a:pPr>
                      <a:r>
                        <a:rPr lang="zh-TW" sz="1000">
                          <a:effectLst/>
                          <a:latin typeface="+mn-ea"/>
                          <a:ea typeface="+mn-ea"/>
                        </a:rPr>
                        <a:t>不同類型的分部檔案</a:t>
                      </a:r>
                      <a:endParaRPr lang="en-SG" sz="1000">
                        <a:effectLst/>
                        <a:latin typeface="+mn-ea"/>
                        <a:ea typeface="+mn-ea"/>
                      </a:endParaRPr>
                    </a:p>
                    <a:p>
                      <a:pPr algn="ctr">
                        <a:lnSpc>
                          <a:spcPct val="107000"/>
                        </a:lnSpc>
                        <a:spcAft>
                          <a:spcPts val="0"/>
                        </a:spcAft>
                      </a:pPr>
                      <a:r>
                        <a:rPr lang="en-SG" sz="1000">
                          <a:effectLst/>
                          <a:latin typeface="+mn-ea"/>
                          <a:ea typeface="+mn-ea"/>
                        </a:rPr>
                        <a:t> (</a:t>
                      </a:r>
                      <a:r>
                        <a:rPr lang="zh-TW" sz="1000">
                          <a:effectLst/>
                          <a:latin typeface="+mn-ea"/>
                          <a:ea typeface="+mn-ea"/>
                        </a:rPr>
                        <a:t>若不同類型的分部檔案皆受豁免</a:t>
                      </a:r>
                      <a:r>
                        <a:rPr lang="en-SG" sz="1000">
                          <a:effectLst/>
                          <a:latin typeface="+mn-ea"/>
                          <a:ea typeface="+mn-ea"/>
                        </a:rPr>
                        <a:t>, </a:t>
                      </a:r>
                      <a:r>
                        <a:rPr lang="zh-TW" sz="1000">
                          <a:effectLst/>
                          <a:latin typeface="+mn-ea"/>
                          <a:ea typeface="+mn-ea"/>
                        </a:rPr>
                        <a:t>則不用擬備總體檔案</a:t>
                      </a:r>
                      <a:r>
                        <a:rPr lang="en-SG" sz="1000">
                          <a:effectLst/>
                          <a:latin typeface="+mn-ea"/>
                          <a:ea typeface="+mn-ea"/>
                        </a:rPr>
                        <a:t>)</a:t>
                      </a:r>
                      <a:endParaRPr lang="en-SG" sz="1000">
                        <a:effectLst/>
                        <a:latin typeface="+mn-ea"/>
                        <a:ea typeface="+mn-ea"/>
                        <a:cs typeface="Times New Roman" panose="02020603050405020304" pitchFamily="18" charset="0"/>
                      </a:endParaRPr>
                    </a:p>
                  </a:txBody>
                  <a:tcPr marL="67132" marR="67132" marT="0" marB="0"/>
                </a:tc>
                <a:tc hMerge="1">
                  <a:txBody>
                    <a:bodyPr/>
                    <a:lstStyle/>
                    <a:p>
                      <a:endParaRPr lang="en-SG"/>
                    </a:p>
                  </a:txBody>
                  <a:tcPr/>
                </a:tc>
                <a:tc hMerge="1">
                  <a:txBody>
                    <a:bodyPr/>
                    <a:lstStyle/>
                    <a:p>
                      <a:endParaRPr lang="en-SG"/>
                    </a:p>
                  </a:txBody>
                  <a:tcPr/>
                </a:tc>
                <a:tc hMerge="1">
                  <a:txBody>
                    <a:bodyPr/>
                    <a:lstStyle/>
                    <a:p>
                      <a:endParaRPr lang="en-SG"/>
                    </a:p>
                  </a:txBody>
                  <a:tcPr/>
                </a:tc>
                <a:extLst>
                  <a:ext uri="{0D108BD9-81ED-4DB2-BD59-A6C34878D82A}">
                    <a16:rowId xmlns:a16="http://schemas.microsoft.com/office/drawing/2014/main" val="3205201468"/>
                  </a:ext>
                </a:extLst>
              </a:tr>
              <a:tr h="443754">
                <a:tc rowSpan="3">
                  <a:txBody>
                    <a:bodyPr/>
                    <a:lstStyle/>
                    <a:p>
                      <a:pPr algn="l">
                        <a:lnSpc>
                          <a:spcPct val="107000"/>
                        </a:lnSpc>
                        <a:spcAft>
                          <a:spcPts val="0"/>
                        </a:spcAft>
                      </a:pPr>
                      <a:r>
                        <a:rPr lang="zh-TW" sz="1000">
                          <a:effectLst/>
                          <a:latin typeface="+mn-ea"/>
                          <a:ea typeface="+mn-ea"/>
                        </a:rPr>
                        <a:t>豁免條件</a:t>
                      </a:r>
                      <a:endParaRPr lang="en-SG" sz="1000">
                        <a:effectLst/>
                        <a:latin typeface="+mn-ea"/>
                        <a:ea typeface="+mn-ea"/>
                        <a:cs typeface="Times New Roman" panose="02020603050405020304" pitchFamily="18" charset="0"/>
                      </a:endParaRPr>
                    </a:p>
                  </a:txBody>
                  <a:tcPr marL="67132" marR="67132" marT="0" marB="0"/>
                </a:tc>
                <a:tc gridSpan="3">
                  <a:txBody>
                    <a:bodyPr/>
                    <a:lstStyle/>
                    <a:p>
                      <a:pPr algn="ctr">
                        <a:lnSpc>
                          <a:spcPct val="107000"/>
                        </a:lnSpc>
                        <a:spcAft>
                          <a:spcPts val="0"/>
                        </a:spcAft>
                      </a:pPr>
                      <a:r>
                        <a:rPr lang="zh-TW" sz="1000">
                          <a:effectLst/>
                          <a:latin typeface="+mn-ea"/>
                          <a:ea typeface="+mn-ea"/>
                        </a:rPr>
                        <a:t>企業規模</a:t>
                      </a:r>
                      <a:endParaRPr lang="en-SG" sz="1000">
                        <a:effectLst/>
                        <a:latin typeface="+mn-ea"/>
                        <a:ea typeface="+mn-ea"/>
                      </a:endParaRPr>
                    </a:p>
                    <a:p>
                      <a:pPr algn="ctr">
                        <a:lnSpc>
                          <a:spcPct val="107000"/>
                        </a:lnSpc>
                        <a:spcAft>
                          <a:spcPts val="0"/>
                        </a:spcAft>
                      </a:pPr>
                      <a:r>
                        <a:rPr lang="en-SG" sz="1000">
                          <a:effectLst/>
                          <a:latin typeface="+mn-ea"/>
                          <a:ea typeface="+mn-ea"/>
                        </a:rPr>
                        <a:t> (</a:t>
                      </a:r>
                      <a:r>
                        <a:rPr lang="zh-TW" sz="1000">
                          <a:effectLst/>
                          <a:latin typeface="+mn-ea"/>
                          <a:ea typeface="+mn-ea"/>
                        </a:rPr>
                        <a:t>須最少符合當中的</a:t>
                      </a:r>
                      <a:r>
                        <a:rPr lang="en-SG" sz="1000">
                          <a:effectLst/>
                          <a:latin typeface="+mn-ea"/>
                          <a:ea typeface="+mn-ea"/>
                        </a:rPr>
                        <a:t>2</a:t>
                      </a:r>
                      <a:r>
                        <a:rPr lang="zh-TW" sz="1000">
                          <a:effectLst/>
                          <a:latin typeface="+mn-ea"/>
                          <a:ea typeface="+mn-ea"/>
                        </a:rPr>
                        <a:t>項</a:t>
                      </a:r>
                      <a:r>
                        <a:rPr lang="en-SG" sz="1000">
                          <a:effectLst/>
                          <a:latin typeface="+mn-ea"/>
                          <a:ea typeface="+mn-ea"/>
                        </a:rPr>
                        <a:t>)</a:t>
                      </a:r>
                      <a:endParaRPr lang="en-SG" sz="1000">
                        <a:effectLst/>
                        <a:latin typeface="+mn-ea"/>
                        <a:ea typeface="+mn-ea"/>
                        <a:cs typeface="Times New Roman" panose="02020603050405020304" pitchFamily="18" charset="0"/>
                      </a:endParaRPr>
                    </a:p>
                  </a:txBody>
                  <a:tcPr marL="67132" marR="67132" marT="0" marB="0"/>
                </a:tc>
                <a:tc hMerge="1">
                  <a:txBody>
                    <a:bodyPr/>
                    <a:lstStyle/>
                    <a:p>
                      <a:endParaRPr lang="en-SG"/>
                    </a:p>
                  </a:txBody>
                  <a:tcPr/>
                </a:tc>
                <a:tc hMerge="1">
                  <a:txBody>
                    <a:bodyPr/>
                    <a:lstStyle/>
                    <a:p>
                      <a:endParaRPr lang="en-SG"/>
                    </a:p>
                  </a:txBody>
                  <a:tcPr/>
                </a:tc>
                <a:tc gridSpan="4">
                  <a:txBody>
                    <a:bodyPr/>
                    <a:lstStyle/>
                    <a:p>
                      <a:pPr algn="ctr">
                        <a:lnSpc>
                          <a:spcPct val="107000"/>
                        </a:lnSpc>
                        <a:spcAft>
                          <a:spcPts val="0"/>
                        </a:spcAft>
                      </a:pPr>
                      <a:r>
                        <a:rPr lang="zh-TW" sz="1000">
                          <a:effectLst/>
                          <a:latin typeface="+mn-ea"/>
                          <a:ea typeface="+mn-ea"/>
                        </a:rPr>
                        <a:t>與外國相聯方的交易</a:t>
                      </a:r>
                      <a:endParaRPr lang="en-SG" sz="1000">
                        <a:effectLst/>
                        <a:latin typeface="+mn-ea"/>
                        <a:ea typeface="+mn-ea"/>
                      </a:endParaRPr>
                    </a:p>
                    <a:p>
                      <a:pPr algn="ctr">
                        <a:lnSpc>
                          <a:spcPct val="107000"/>
                        </a:lnSpc>
                        <a:spcAft>
                          <a:spcPts val="0"/>
                        </a:spcAft>
                      </a:pPr>
                      <a:r>
                        <a:rPr lang="en-HK" sz="1000">
                          <a:effectLst/>
                          <a:latin typeface="+mn-ea"/>
                          <a:ea typeface="+mn-ea"/>
                        </a:rPr>
                        <a:t> </a:t>
                      </a:r>
                      <a:endParaRPr lang="en-SG" sz="1000">
                        <a:effectLst/>
                        <a:latin typeface="+mn-ea"/>
                        <a:ea typeface="+mn-ea"/>
                        <a:cs typeface="Times New Roman" panose="02020603050405020304" pitchFamily="18" charset="0"/>
                      </a:endParaRPr>
                    </a:p>
                  </a:txBody>
                  <a:tcPr marL="67132" marR="67132" marT="0" marB="0"/>
                </a:tc>
                <a:tc hMerge="1">
                  <a:txBody>
                    <a:bodyPr/>
                    <a:lstStyle/>
                    <a:p>
                      <a:endParaRPr lang="en-SG"/>
                    </a:p>
                  </a:txBody>
                  <a:tcPr/>
                </a:tc>
                <a:tc hMerge="1">
                  <a:txBody>
                    <a:bodyPr/>
                    <a:lstStyle/>
                    <a:p>
                      <a:endParaRPr lang="en-SG"/>
                    </a:p>
                  </a:txBody>
                  <a:tcPr/>
                </a:tc>
                <a:tc hMerge="1">
                  <a:txBody>
                    <a:bodyPr/>
                    <a:lstStyle/>
                    <a:p>
                      <a:endParaRPr lang="en-SG"/>
                    </a:p>
                  </a:txBody>
                  <a:tcPr/>
                </a:tc>
                <a:extLst>
                  <a:ext uri="{0D108BD9-81ED-4DB2-BD59-A6C34878D82A}">
                    <a16:rowId xmlns:a16="http://schemas.microsoft.com/office/drawing/2014/main" val="1306823657"/>
                  </a:ext>
                </a:extLst>
              </a:tr>
              <a:tr h="559981">
                <a:tc vMerge="1">
                  <a:txBody>
                    <a:bodyPr/>
                    <a:lstStyle/>
                    <a:p>
                      <a:endParaRPr lang="en-SG"/>
                    </a:p>
                  </a:txBody>
                  <a:tcPr/>
                </a:tc>
                <a:tc>
                  <a:txBody>
                    <a:bodyPr/>
                    <a:lstStyle/>
                    <a:p>
                      <a:pPr algn="l">
                        <a:lnSpc>
                          <a:spcPct val="107000"/>
                        </a:lnSpc>
                        <a:spcAft>
                          <a:spcPts val="0"/>
                        </a:spcAft>
                      </a:pPr>
                      <a:r>
                        <a:rPr lang="zh-TW" sz="1000">
                          <a:effectLst/>
                          <a:latin typeface="+mn-ea"/>
                          <a:ea typeface="+mn-ea"/>
                        </a:rPr>
                        <a:t>總收入</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zh-TW" sz="1000">
                          <a:effectLst/>
                          <a:latin typeface="+mn-ea"/>
                          <a:ea typeface="+mn-ea"/>
                        </a:rPr>
                        <a:t>總資產值</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zh-TW" sz="1000">
                          <a:effectLst/>
                          <a:latin typeface="+mn-ea"/>
                          <a:ea typeface="+mn-ea"/>
                        </a:rPr>
                        <a:t>員工總數</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zh-TW" sz="1000">
                          <a:effectLst/>
                          <a:latin typeface="+mn-ea"/>
                          <a:ea typeface="+mn-ea"/>
                        </a:rPr>
                        <a:t>轉讓物業總額</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zh-TW" sz="1000">
                          <a:effectLst/>
                          <a:latin typeface="+mn-ea"/>
                          <a:ea typeface="+mn-ea"/>
                        </a:rPr>
                        <a:t>轉讓無形資產總額</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zh-TW" sz="1000">
                          <a:effectLst/>
                          <a:latin typeface="+mn-ea"/>
                          <a:ea typeface="+mn-ea"/>
                        </a:rPr>
                        <a:t>有關金融資產的交易總額</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zh-TW" sz="1000" dirty="0">
                          <a:effectLst/>
                          <a:latin typeface="+mn-ea"/>
                          <a:ea typeface="+mn-ea"/>
                        </a:rPr>
                        <a:t>其他總額</a:t>
                      </a:r>
                      <a:r>
                        <a:rPr lang="en-HK" sz="1000" dirty="0">
                          <a:effectLst/>
                          <a:latin typeface="+mn-ea"/>
                          <a:ea typeface="+mn-ea"/>
                        </a:rPr>
                        <a:t>(</a:t>
                      </a:r>
                      <a:r>
                        <a:rPr lang="zh-TW" sz="1000" dirty="0">
                          <a:effectLst/>
                          <a:latin typeface="+mn-ea"/>
                          <a:ea typeface="+mn-ea"/>
                        </a:rPr>
                        <a:t>例：服務收入、特許權使用費收入</a:t>
                      </a:r>
                      <a:r>
                        <a:rPr lang="en-HK" sz="1000" dirty="0">
                          <a:effectLst/>
                          <a:latin typeface="+mn-ea"/>
                          <a:ea typeface="+mn-ea"/>
                        </a:rPr>
                        <a:t>)</a:t>
                      </a:r>
                      <a:endParaRPr lang="en-SG" sz="1000" dirty="0">
                        <a:effectLst/>
                        <a:latin typeface="+mn-ea"/>
                        <a:ea typeface="+mn-ea"/>
                        <a:cs typeface="Times New Roman" panose="02020603050405020304" pitchFamily="18" charset="0"/>
                      </a:endParaRPr>
                    </a:p>
                  </a:txBody>
                  <a:tcPr marL="67132" marR="67132" marT="0" marB="0"/>
                </a:tc>
                <a:extLst>
                  <a:ext uri="{0D108BD9-81ED-4DB2-BD59-A6C34878D82A}">
                    <a16:rowId xmlns:a16="http://schemas.microsoft.com/office/drawing/2014/main" val="545492286"/>
                  </a:ext>
                </a:extLst>
              </a:tr>
              <a:tr h="659809">
                <a:tc vMerge="1">
                  <a:txBody>
                    <a:bodyPr/>
                    <a:lstStyle/>
                    <a:p>
                      <a:endParaRPr lang="en-SG"/>
                    </a:p>
                  </a:txBody>
                  <a:tcPr/>
                </a:tc>
                <a:tc>
                  <a:txBody>
                    <a:bodyPr/>
                    <a:lstStyle/>
                    <a:p>
                      <a:pPr algn="l">
                        <a:lnSpc>
                          <a:spcPct val="107000"/>
                        </a:lnSpc>
                        <a:spcAft>
                          <a:spcPts val="0"/>
                        </a:spcAft>
                      </a:pPr>
                      <a:r>
                        <a:rPr lang="en-SG" sz="1000">
                          <a:effectLst/>
                          <a:latin typeface="+mn-ea"/>
                          <a:ea typeface="+mn-ea"/>
                        </a:rPr>
                        <a:t>≤ </a:t>
                      </a:r>
                      <a:r>
                        <a:rPr lang="zh-TW" sz="1000">
                          <a:effectLst/>
                          <a:latin typeface="+mn-ea"/>
                          <a:ea typeface="+mn-ea"/>
                        </a:rPr>
                        <a:t>四億</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en-SG" sz="1000">
                          <a:effectLst/>
                          <a:latin typeface="+mn-ea"/>
                          <a:ea typeface="+mn-ea"/>
                        </a:rPr>
                        <a:t>≤</a:t>
                      </a:r>
                      <a:r>
                        <a:rPr lang="zh-TW" sz="1000">
                          <a:effectLst/>
                          <a:latin typeface="+mn-ea"/>
                          <a:ea typeface="+mn-ea"/>
                        </a:rPr>
                        <a:t>三億</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en-SG" sz="1000" dirty="0">
                          <a:effectLst/>
                          <a:latin typeface="+mn-ea"/>
                          <a:ea typeface="+mn-ea"/>
                        </a:rPr>
                        <a:t>≤ </a:t>
                      </a:r>
                      <a:r>
                        <a:rPr lang="zh-TW" sz="1000" dirty="0">
                          <a:effectLst/>
                          <a:latin typeface="+mn-ea"/>
                          <a:ea typeface="+mn-ea"/>
                        </a:rPr>
                        <a:t>一百</a:t>
                      </a:r>
                      <a:endParaRPr lang="en-SG" sz="1000" dirty="0">
                        <a:effectLst/>
                        <a:latin typeface="+mn-ea"/>
                        <a:ea typeface="+mn-ea"/>
                      </a:endParaRPr>
                    </a:p>
                    <a:p>
                      <a:pPr algn="l">
                        <a:lnSpc>
                          <a:spcPct val="107000"/>
                        </a:lnSpc>
                        <a:spcAft>
                          <a:spcPts val="0"/>
                        </a:spcAft>
                      </a:pPr>
                      <a:r>
                        <a:rPr lang="en-SG" sz="1000" dirty="0">
                          <a:effectLst/>
                          <a:latin typeface="+mn-ea"/>
                          <a:ea typeface="+mn-ea"/>
                        </a:rPr>
                        <a:t> </a:t>
                      </a:r>
                      <a:endParaRPr lang="en-SG" sz="1000" dirty="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en-SG" sz="1000">
                          <a:effectLst/>
                          <a:latin typeface="+mn-ea"/>
                          <a:ea typeface="+mn-ea"/>
                        </a:rPr>
                        <a:t>&lt;</a:t>
                      </a:r>
                      <a:r>
                        <a:rPr lang="zh-TW" sz="1000">
                          <a:effectLst/>
                          <a:latin typeface="+mn-ea"/>
                          <a:ea typeface="+mn-ea"/>
                        </a:rPr>
                        <a:t>二億二千萬</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en-SG" sz="1000">
                          <a:effectLst/>
                          <a:latin typeface="+mn-ea"/>
                          <a:ea typeface="+mn-ea"/>
                        </a:rPr>
                        <a:t>&lt; </a:t>
                      </a:r>
                      <a:r>
                        <a:rPr lang="zh-TW" sz="1000">
                          <a:effectLst/>
                          <a:latin typeface="+mn-ea"/>
                          <a:ea typeface="+mn-ea"/>
                        </a:rPr>
                        <a:t>一億一千萬</a:t>
                      </a:r>
                      <a:endParaRPr lang="en-SG" sz="100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en-SG" sz="1000" dirty="0">
                          <a:effectLst/>
                          <a:latin typeface="+mn-ea"/>
                          <a:ea typeface="+mn-ea"/>
                        </a:rPr>
                        <a:t>&lt; </a:t>
                      </a:r>
                      <a:r>
                        <a:rPr lang="zh-TW" sz="1000" dirty="0">
                          <a:effectLst/>
                          <a:latin typeface="+mn-ea"/>
                          <a:ea typeface="+mn-ea"/>
                        </a:rPr>
                        <a:t>一億一千萬</a:t>
                      </a:r>
                      <a:endParaRPr lang="en-SG" sz="1000" dirty="0">
                        <a:effectLst/>
                        <a:latin typeface="+mn-ea"/>
                        <a:ea typeface="+mn-ea"/>
                        <a:cs typeface="Times New Roman" panose="02020603050405020304" pitchFamily="18" charset="0"/>
                      </a:endParaRPr>
                    </a:p>
                  </a:txBody>
                  <a:tcPr marL="67132" marR="67132" marT="0" marB="0"/>
                </a:tc>
                <a:tc>
                  <a:txBody>
                    <a:bodyPr/>
                    <a:lstStyle/>
                    <a:p>
                      <a:pPr algn="l">
                        <a:lnSpc>
                          <a:spcPct val="107000"/>
                        </a:lnSpc>
                        <a:spcAft>
                          <a:spcPts val="0"/>
                        </a:spcAft>
                      </a:pPr>
                      <a:r>
                        <a:rPr lang="en-SG" sz="1000" dirty="0">
                          <a:effectLst/>
                          <a:latin typeface="+mn-ea"/>
                          <a:ea typeface="+mn-ea"/>
                        </a:rPr>
                        <a:t>&lt; </a:t>
                      </a:r>
                      <a:r>
                        <a:rPr lang="zh-TW" sz="1000" dirty="0">
                          <a:effectLst/>
                          <a:latin typeface="+mn-ea"/>
                          <a:ea typeface="+mn-ea"/>
                        </a:rPr>
                        <a:t>四千四百萬</a:t>
                      </a:r>
                      <a:endParaRPr lang="en-SG" sz="1000" dirty="0">
                        <a:effectLst/>
                        <a:latin typeface="+mn-ea"/>
                        <a:ea typeface="+mn-ea"/>
                        <a:cs typeface="Times New Roman" panose="02020603050405020304" pitchFamily="18" charset="0"/>
                      </a:endParaRPr>
                    </a:p>
                  </a:txBody>
                  <a:tcPr marL="67132" marR="67132" marT="0" marB="0"/>
                </a:tc>
                <a:extLst>
                  <a:ext uri="{0D108BD9-81ED-4DB2-BD59-A6C34878D82A}">
                    <a16:rowId xmlns:a16="http://schemas.microsoft.com/office/drawing/2014/main" val="3478834581"/>
                  </a:ext>
                </a:extLst>
              </a:tr>
            </a:tbl>
          </a:graphicData>
        </a:graphic>
      </p:graphicFrame>
      <p:sp>
        <p:nvSpPr>
          <p:cNvPr id="19" name="TextBox 18">
            <a:extLst>
              <a:ext uri="{FF2B5EF4-FFF2-40B4-BE49-F238E27FC236}">
                <a16:creationId xmlns:a16="http://schemas.microsoft.com/office/drawing/2014/main" id="{3C4C0B86-8AAB-42ED-91B9-0A80B08615F6}"/>
              </a:ext>
            </a:extLst>
          </p:cNvPr>
          <p:cNvSpPr txBox="1"/>
          <p:nvPr/>
        </p:nvSpPr>
        <p:spPr>
          <a:xfrm>
            <a:off x="1756230" y="1822125"/>
            <a:ext cx="2723823" cy="369332"/>
          </a:xfrm>
          <a:prstGeom prst="rect">
            <a:avLst/>
          </a:prstGeom>
          <a:noFill/>
        </p:spPr>
        <p:txBody>
          <a:bodyPr wrap="none" rtlCol="0">
            <a:spAutoFit/>
          </a:bodyPr>
          <a:lstStyle/>
          <a:p>
            <a:r>
              <a:rPr lang="zh-TW" altLang="en-US" b="1" dirty="0">
                <a:solidFill>
                  <a:srgbClr val="800000"/>
                </a:solidFill>
              </a:rPr>
              <a:t>國別報告、轉讓定價文書</a:t>
            </a:r>
            <a:endParaRPr lang="en-SG" dirty="0">
              <a:solidFill>
                <a:srgbClr val="800000"/>
              </a:solidFill>
            </a:endParaRPr>
          </a:p>
        </p:txBody>
      </p:sp>
      <p:sp>
        <p:nvSpPr>
          <p:cNvPr id="20" name="TextBox 19">
            <a:extLst>
              <a:ext uri="{FF2B5EF4-FFF2-40B4-BE49-F238E27FC236}">
                <a16:creationId xmlns:a16="http://schemas.microsoft.com/office/drawing/2014/main" id="{B26E1832-2FDC-49A4-9A72-7EC7B2547A5B}"/>
              </a:ext>
            </a:extLst>
          </p:cNvPr>
          <p:cNvSpPr txBox="1"/>
          <p:nvPr/>
        </p:nvSpPr>
        <p:spPr>
          <a:xfrm>
            <a:off x="1756230" y="9060498"/>
            <a:ext cx="4965896" cy="830997"/>
          </a:xfrm>
          <a:prstGeom prst="rect">
            <a:avLst/>
          </a:prstGeom>
          <a:noFill/>
        </p:spPr>
        <p:txBody>
          <a:bodyPr wrap="square" rtlCol="0">
            <a:spAutoFit/>
          </a:bodyPr>
          <a:lstStyle/>
          <a:p>
            <a:r>
              <a:rPr lang="zh-TW" altLang="en-US" sz="800" i="1" dirty="0">
                <a:latin typeface="+mn-ea"/>
              </a:rPr>
              <a:t>本公告內容不構成且不得解釋為提供法律、投資或稅賦意見，亦非任何投資的邀約或徵求。在未事先取得適當的專業意見前，讀者不應基於信賴本公告任何說明而行為。本公告所述資訊，不宜將之信賴為取代專業意見。本公司已盡一切合理努力確保本公告資訊皆為確實，然而，對於本公告所含任何錯誤或疏漏，無論是否因疏失或其他因素所致者，或對於因任何人信賴本公告資訊而造成或承受的任何損失，本公司</a:t>
            </a:r>
            <a:r>
              <a:rPr lang="en-MY" sz="800" i="1" dirty="0">
                <a:latin typeface="+mn-ea"/>
              </a:rPr>
              <a:t>PORTCULLIS TAX SERVICES (HK) LIMITED </a:t>
            </a:r>
            <a:r>
              <a:rPr lang="zh-TW" altLang="en-US" sz="800" i="1" dirty="0">
                <a:latin typeface="+mn-ea"/>
              </a:rPr>
              <a:t>及保得利集團旗下的本公司關係企業（關係企業名單載於</a:t>
            </a:r>
            <a:r>
              <a:rPr lang="en-MY" sz="800" i="1" u="sng" dirty="0">
                <a:latin typeface="+mn-ea"/>
                <a:hlinkClick r:id="rId4"/>
              </a:rPr>
              <a:t>www.portcullis.co</a:t>
            </a:r>
            <a:r>
              <a:rPr lang="zh-TW" altLang="en-US" sz="800" i="1" dirty="0">
                <a:latin typeface="+mn-ea"/>
              </a:rPr>
              <a:t>）概不負任何責任。</a:t>
            </a:r>
            <a:endParaRPr lang="en-SG" sz="800" dirty="0">
              <a:latin typeface="+mn-ea"/>
            </a:endParaRPr>
          </a:p>
        </p:txBody>
      </p:sp>
    </p:spTree>
    <p:extLst>
      <p:ext uri="{BB962C8B-B14F-4D97-AF65-F5344CB8AC3E}">
        <p14:creationId xmlns:p14="http://schemas.microsoft.com/office/powerpoint/2010/main" val="635843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03342" y="2186078"/>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Box 15">
            <a:extLst>
              <a:ext uri="{FF2B5EF4-FFF2-40B4-BE49-F238E27FC236}">
                <a16:creationId xmlns:a16="http://schemas.microsoft.com/office/drawing/2014/main" id="{0AB280F9-DEE6-401C-8461-FE74C9D64C9C}"/>
              </a:ext>
            </a:extLst>
          </p:cNvPr>
          <p:cNvSpPr txBox="1"/>
          <p:nvPr/>
        </p:nvSpPr>
        <p:spPr>
          <a:xfrm>
            <a:off x="1756230" y="2235560"/>
            <a:ext cx="4965896" cy="4262705"/>
          </a:xfrm>
          <a:prstGeom prst="rect">
            <a:avLst/>
          </a:prstGeom>
          <a:noFill/>
        </p:spPr>
        <p:txBody>
          <a:bodyPr wrap="square" rtlCol="0">
            <a:spAutoFit/>
          </a:bodyPr>
          <a:lstStyle/>
          <a:p>
            <a:r>
              <a:rPr lang="en-SG" sz="1100" dirty="0">
                <a:latin typeface="+mn-ea"/>
              </a:rPr>
              <a:t>3. </a:t>
            </a:r>
            <a:r>
              <a:rPr lang="zh-TW" altLang="en-US" sz="1100" dirty="0">
                <a:latin typeface="+mn-ea"/>
              </a:rPr>
              <a:t>擬備轉讓定價文書的期限</a:t>
            </a:r>
            <a:r>
              <a:rPr lang="en-SG" sz="1100" dirty="0">
                <a:latin typeface="+mn-ea"/>
              </a:rPr>
              <a:t>? </a:t>
            </a:r>
          </a:p>
          <a:p>
            <a:r>
              <a:rPr lang="en-SG" sz="1100" dirty="0">
                <a:latin typeface="+mn-ea"/>
              </a:rPr>
              <a:t> </a:t>
            </a:r>
          </a:p>
          <a:p>
            <a:pPr marL="174625"/>
            <a:r>
              <a:rPr lang="zh-TW" altLang="en-US" sz="1100" dirty="0">
                <a:latin typeface="+mn-ea"/>
              </a:rPr>
              <a:t>期限為有關會計年度結束後的</a:t>
            </a:r>
            <a:r>
              <a:rPr lang="en-SG" sz="1100" dirty="0">
                <a:latin typeface="+mn-ea"/>
              </a:rPr>
              <a:t>9</a:t>
            </a:r>
            <a:r>
              <a:rPr lang="zh-TW" altLang="en-US" sz="1100" dirty="0">
                <a:latin typeface="+mn-ea"/>
              </a:rPr>
              <a:t>個月內。 </a:t>
            </a:r>
            <a:endParaRPr lang="en-SG" sz="1100" dirty="0">
              <a:latin typeface="+mn-ea"/>
            </a:endParaRPr>
          </a:p>
          <a:p>
            <a:r>
              <a:rPr lang="en-SG" sz="1100" dirty="0">
                <a:latin typeface="+mn-ea"/>
              </a:rPr>
              <a:t> </a:t>
            </a:r>
          </a:p>
          <a:p>
            <a:r>
              <a:rPr lang="en-SG" sz="1100" dirty="0">
                <a:latin typeface="+mn-ea"/>
              </a:rPr>
              <a:t>4. </a:t>
            </a:r>
            <a:r>
              <a:rPr lang="zh-TW" altLang="en-US" sz="1100" dirty="0">
                <a:latin typeface="+mn-ea"/>
              </a:rPr>
              <a:t>轉讓定價文書需保存多久</a:t>
            </a:r>
            <a:r>
              <a:rPr lang="en-SG" sz="1100" dirty="0">
                <a:latin typeface="+mn-ea"/>
              </a:rPr>
              <a:t>? </a:t>
            </a:r>
          </a:p>
          <a:p>
            <a:r>
              <a:rPr lang="en-SG" sz="1100" dirty="0">
                <a:latin typeface="+mn-ea"/>
              </a:rPr>
              <a:t> </a:t>
            </a:r>
          </a:p>
          <a:p>
            <a:pPr indent="174625"/>
            <a:r>
              <a:rPr lang="zh-TW" altLang="en-US" sz="1100" dirty="0">
                <a:latin typeface="+mn-ea"/>
              </a:rPr>
              <a:t>轉讓定價文書需保存最少</a:t>
            </a:r>
            <a:r>
              <a:rPr lang="en-SG" sz="1100" dirty="0">
                <a:latin typeface="+mn-ea"/>
              </a:rPr>
              <a:t>7</a:t>
            </a:r>
            <a:r>
              <a:rPr lang="zh-TW" altLang="en-US" sz="1100" dirty="0">
                <a:latin typeface="+mn-ea"/>
              </a:rPr>
              <a:t>年。 </a:t>
            </a:r>
            <a:endParaRPr lang="en-SG" sz="1100" dirty="0">
              <a:latin typeface="+mn-ea"/>
            </a:endParaRPr>
          </a:p>
          <a:p>
            <a:r>
              <a:rPr lang="en-SG" sz="1100" dirty="0">
                <a:latin typeface="+mn-ea"/>
              </a:rPr>
              <a:t> </a:t>
            </a:r>
          </a:p>
          <a:p>
            <a:r>
              <a:rPr lang="en-SG" sz="1100" dirty="0">
                <a:latin typeface="+mn-ea"/>
              </a:rPr>
              <a:t>5. </a:t>
            </a:r>
            <a:r>
              <a:rPr lang="zh-TW" altLang="en-US" sz="1100" dirty="0">
                <a:latin typeface="+mn-ea"/>
              </a:rPr>
              <a:t>沒有履行上述責任有什麼罰則</a:t>
            </a:r>
            <a:r>
              <a:rPr lang="en-SG" sz="1100" dirty="0">
                <a:latin typeface="+mn-ea"/>
              </a:rPr>
              <a:t>? </a:t>
            </a:r>
          </a:p>
          <a:p>
            <a:r>
              <a:rPr lang="en-SG" sz="1100" dirty="0">
                <a:latin typeface="+mn-ea"/>
              </a:rPr>
              <a:t> </a:t>
            </a:r>
          </a:p>
          <a:p>
            <a:pPr indent="174625"/>
            <a:r>
              <a:rPr lang="zh-TW" altLang="en-US" sz="1100" dirty="0">
                <a:latin typeface="+mn-ea"/>
              </a:rPr>
              <a:t>沒有履行上述責任可被罰</a:t>
            </a:r>
            <a:r>
              <a:rPr lang="en-SG" sz="1100" dirty="0">
                <a:latin typeface="+mn-ea"/>
              </a:rPr>
              <a:t>50,000</a:t>
            </a:r>
            <a:r>
              <a:rPr lang="zh-TW" altLang="en-US" sz="1100" dirty="0">
                <a:latin typeface="+mn-ea"/>
              </a:rPr>
              <a:t>港元。 </a:t>
            </a:r>
            <a:endParaRPr lang="en-SG" sz="1100" dirty="0">
              <a:latin typeface="+mn-ea"/>
            </a:endParaRPr>
          </a:p>
          <a:p>
            <a:pPr marL="174625"/>
            <a:br>
              <a:rPr lang="en-SG" sz="1100" dirty="0">
                <a:latin typeface="+mn-ea"/>
              </a:rPr>
            </a:br>
            <a:r>
              <a:rPr lang="zh-TW" altLang="en-US" sz="1100" dirty="0">
                <a:latin typeface="+mn-ea"/>
              </a:rPr>
              <a:t>法庭亦會發出命令要求企業完成有關沒履行的責任。如企業沒有遵守法庭命令</a:t>
            </a:r>
            <a:r>
              <a:rPr lang="en-SG" sz="1100" dirty="0">
                <a:latin typeface="+mn-ea"/>
              </a:rPr>
              <a:t>, </a:t>
            </a:r>
            <a:r>
              <a:rPr lang="zh-TW" altLang="en-US" sz="1100" dirty="0">
                <a:latin typeface="+mn-ea"/>
              </a:rPr>
              <a:t>則會受檢控。 </a:t>
            </a:r>
            <a:endParaRPr lang="en-SG" sz="1100" dirty="0">
              <a:latin typeface="+mn-ea"/>
            </a:endParaRPr>
          </a:p>
          <a:p>
            <a:r>
              <a:rPr lang="en-SG" sz="1100" dirty="0">
                <a:latin typeface="+mn-ea"/>
              </a:rPr>
              <a:t> </a:t>
            </a:r>
          </a:p>
          <a:p>
            <a:pPr lvl="0"/>
            <a:r>
              <a:rPr lang="zh-CN" altLang="en-US" sz="1100" b="1" dirty="0">
                <a:latin typeface="PMingLiU" panose="02020500000000000000" pitchFamily="18" charset="-120"/>
                <a:ea typeface="PMingLiU" panose="02020500000000000000" pitchFamily="18" charset="-120"/>
              </a:rPr>
              <a:t>丙</a:t>
            </a:r>
            <a:r>
              <a:rPr lang="en-SG" altLang="zh-CN" sz="1100" b="1" dirty="0">
                <a:latin typeface="PMingLiU" panose="02020500000000000000" pitchFamily="18" charset="-120"/>
                <a:ea typeface="PMingLiU" panose="02020500000000000000" pitchFamily="18" charset="-120"/>
              </a:rPr>
              <a:t>. </a:t>
            </a:r>
            <a:r>
              <a:rPr lang="zh-TW" altLang="en-US" sz="1100" b="1" dirty="0">
                <a:latin typeface="PMingLiU" panose="02020500000000000000" pitchFamily="18" charset="-120"/>
                <a:ea typeface="PMingLiU" panose="02020500000000000000" pitchFamily="18" charset="-120"/>
              </a:rPr>
              <a:t>申領香港居民身分證明書 </a:t>
            </a:r>
            <a:endParaRPr lang="en-SG" sz="1100" dirty="0">
              <a:latin typeface="PMingLiU" panose="02020500000000000000" pitchFamily="18" charset="-120"/>
              <a:ea typeface="PMingLiU" panose="02020500000000000000" pitchFamily="18" charset="-120"/>
            </a:endParaRPr>
          </a:p>
          <a:p>
            <a:r>
              <a:rPr lang="en-SG" sz="1100" dirty="0"/>
              <a:t> </a:t>
            </a:r>
          </a:p>
          <a:p>
            <a:r>
              <a:rPr lang="zh-TW" altLang="en-US" sz="1100" dirty="0"/>
              <a:t>香港與中國內地於早年簽訂的</a:t>
            </a:r>
            <a:r>
              <a:rPr lang="en-US" altLang="zh-TW" sz="1100" dirty="0"/>
              <a:t>《</a:t>
            </a:r>
            <a:r>
              <a:rPr lang="zh-TW" altLang="en-US" sz="1100" dirty="0"/>
              <a:t>全面性避免雙重課稅協定</a:t>
            </a:r>
            <a:r>
              <a:rPr lang="en-US" altLang="zh-TW" sz="1100" dirty="0"/>
              <a:t>》</a:t>
            </a:r>
            <a:r>
              <a:rPr lang="zh-TW" altLang="en-US" sz="1100" dirty="0"/>
              <a:t>給予香港居民</a:t>
            </a:r>
            <a:r>
              <a:rPr lang="en-SG" sz="1100" dirty="0"/>
              <a:t>(</a:t>
            </a:r>
            <a:r>
              <a:rPr lang="zh-TW" altLang="en-US" sz="1100" dirty="0"/>
              <a:t>包括企業</a:t>
            </a:r>
            <a:r>
              <a:rPr lang="en-SG" sz="1100" dirty="0"/>
              <a:t>)</a:t>
            </a:r>
            <a:r>
              <a:rPr lang="zh-TW" altLang="en-US" sz="1100" dirty="0"/>
              <a:t>稅務優惠。當中包括股息、利息、特許權使用費的優惠稅率</a:t>
            </a:r>
            <a:r>
              <a:rPr lang="en-SG" sz="1100" dirty="0"/>
              <a:t>(</a:t>
            </a:r>
            <a:r>
              <a:rPr lang="zh-TW" altLang="en-US" sz="1100" dirty="0"/>
              <a:t>見下列表格</a:t>
            </a:r>
            <a:r>
              <a:rPr lang="en-SG" sz="1100" dirty="0"/>
              <a:t>)</a:t>
            </a:r>
            <a:r>
              <a:rPr lang="zh-TW" altLang="en-US" sz="1100" dirty="0"/>
              <a:t>：</a:t>
            </a:r>
            <a:endParaRPr lang="en-SG" sz="1100" dirty="0"/>
          </a:p>
          <a:p>
            <a:endParaRPr lang="en-US" sz="1100" dirty="0">
              <a:latin typeface="+mn-ea"/>
            </a:endParaRPr>
          </a:p>
          <a:p>
            <a:endParaRPr lang="en-SG" sz="1100" dirty="0">
              <a:latin typeface="+mn-ea"/>
            </a:endParaRPr>
          </a:p>
          <a:p>
            <a:r>
              <a:rPr lang="en-SG" sz="1100" dirty="0">
                <a:latin typeface="+mn-ea"/>
              </a:rPr>
              <a:t> </a:t>
            </a:r>
          </a:p>
          <a:p>
            <a:endParaRPr lang="en-SG" sz="1100" dirty="0">
              <a:latin typeface="+mn-ea"/>
            </a:endParaRPr>
          </a:p>
        </p:txBody>
      </p:sp>
      <p:graphicFrame>
        <p:nvGraphicFramePr>
          <p:cNvPr id="7" name="Table 6">
            <a:extLst>
              <a:ext uri="{FF2B5EF4-FFF2-40B4-BE49-F238E27FC236}">
                <a16:creationId xmlns:a16="http://schemas.microsoft.com/office/drawing/2014/main" id="{3A7E20C3-CF2D-4FCD-B7F1-6EF590F43C5C}"/>
              </a:ext>
            </a:extLst>
          </p:cNvPr>
          <p:cNvGraphicFramePr>
            <a:graphicFrameLocks noGrp="1"/>
          </p:cNvGraphicFramePr>
          <p:nvPr>
            <p:extLst>
              <p:ext uri="{D42A27DB-BD31-4B8C-83A1-F6EECF244321}">
                <p14:modId xmlns:p14="http://schemas.microsoft.com/office/powerpoint/2010/main" val="3977614731"/>
              </p:ext>
            </p:extLst>
          </p:nvPr>
        </p:nvGraphicFramePr>
        <p:xfrm>
          <a:off x="1815374" y="5694250"/>
          <a:ext cx="4743641" cy="1147509"/>
        </p:xfrm>
        <a:graphic>
          <a:graphicData uri="http://schemas.openxmlformats.org/drawingml/2006/table">
            <a:tbl>
              <a:tblPr firstRow="1" firstCol="1" bandRow="1">
                <a:tableStyleId>{5C22544A-7EE6-4342-B048-85BDC9FD1C3A}</a:tableStyleId>
              </a:tblPr>
              <a:tblGrid>
                <a:gridCol w="1035889">
                  <a:extLst>
                    <a:ext uri="{9D8B030D-6E8A-4147-A177-3AD203B41FA5}">
                      <a16:colId xmlns:a16="http://schemas.microsoft.com/office/drawing/2014/main" val="1588146040"/>
                    </a:ext>
                  </a:extLst>
                </a:gridCol>
                <a:gridCol w="1155253">
                  <a:extLst>
                    <a:ext uri="{9D8B030D-6E8A-4147-A177-3AD203B41FA5}">
                      <a16:colId xmlns:a16="http://schemas.microsoft.com/office/drawing/2014/main" val="1846757180"/>
                    </a:ext>
                  </a:extLst>
                </a:gridCol>
                <a:gridCol w="1155031">
                  <a:extLst>
                    <a:ext uri="{9D8B030D-6E8A-4147-A177-3AD203B41FA5}">
                      <a16:colId xmlns:a16="http://schemas.microsoft.com/office/drawing/2014/main" val="532027993"/>
                    </a:ext>
                  </a:extLst>
                </a:gridCol>
                <a:gridCol w="1397468">
                  <a:extLst>
                    <a:ext uri="{9D8B030D-6E8A-4147-A177-3AD203B41FA5}">
                      <a16:colId xmlns:a16="http://schemas.microsoft.com/office/drawing/2014/main" val="1651375724"/>
                    </a:ext>
                  </a:extLst>
                </a:gridCol>
              </a:tblGrid>
              <a:tr h="262255">
                <a:tc>
                  <a:txBody>
                    <a:bodyPr/>
                    <a:lstStyle/>
                    <a:p>
                      <a:pPr algn="l">
                        <a:lnSpc>
                          <a:spcPct val="107000"/>
                        </a:lnSpc>
                        <a:spcAft>
                          <a:spcPts val="0"/>
                        </a:spcAft>
                      </a:pPr>
                      <a:r>
                        <a:rPr lang="zh-TW" sz="1200">
                          <a:effectLst/>
                        </a:rPr>
                        <a:t>收入性質</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zh-TW" sz="1200">
                          <a:effectLst/>
                        </a:rPr>
                        <a:t>股息</a:t>
                      </a:r>
                      <a:endParaRPr lang="en-SG" sz="1100">
                        <a:effectLst/>
                      </a:endParaRPr>
                    </a:p>
                    <a:p>
                      <a:pPr algn="l">
                        <a:lnSpc>
                          <a:spcPct val="107000"/>
                        </a:lnSpc>
                        <a:spcAft>
                          <a:spcPts val="0"/>
                        </a:spcAft>
                      </a:pPr>
                      <a:r>
                        <a:rPr lang="en-SG" sz="1200">
                          <a:effectLst/>
                        </a:rPr>
                        <a:t> </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zh-TW" sz="1200">
                          <a:effectLst/>
                        </a:rPr>
                        <a:t>利息</a:t>
                      </a:r>
                      <a:endParaRPr lang="en-SG" sz="1100">
                        <a:effectLst/>
                      </a:endParaRPr>
                    </a:p>
                    <a:p>
                      <a:pPr algn="l">
                        <a:lnSpc>
                          <a:spcPct val="107000"/>
                        </a:lnSpc>
                        <a:spcAft>
                          <a:spcPts val="0"/>
                        </a:spcAft>
                      </a:pPr>
                      <a:r>
                        <a:rPr lang="en-SG" sz="1200">
                          <a:effectLst/>
                        </a:rPr>
                        <a:t> </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zh-TW" sz="1200">
                          <a:effectLst/>
                        </a:rPr>
                        <a:t>特許權使用費</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223235533"/>
                  </a:ext>
                </a:extLst>
              </a:tr>
              <a:tr h="0">
                <a:tc>
                  <a:txBody>
                    <a:bodyPr/>
                    <a:lstStyle/>
                    <a:p>
                      <a:pPr algn="l">
                        <a:lnSpc>
                          <a:spcPct val="107000"/>
                        </a:lnSpc>
                        <a:spcAft>
                          <a:spcPts val="0"/>
                        </a:spcAft>
                      </a:pPr>
                      <a:r>
                        <a:rPr lang="zh-TW" sz="1200">
                          <a:effectLst/>
                        </a:rPr>
                        <a:t>標準扣繳稅率</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10%</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dirty="0">
                          <a:effectLst/>
                        </a:rPr>
                        <a:t>10%</a:t>
                      </a:r>
                      <a:endParaRPr lang="en-SG"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10%</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334866369"/>
                  </a:ext>
                </a:extLst>
              </a:tr>
              <a:tr h="0">
                <a:tc>
                  <a:txBody>
                    <a:bodyPr/>
                    <a:lstStyle/>
                    <a:p>
                      <a:pPr algn="l">
                        <a:lnSpc>
                          <a:spcPct val="107000"/>
                        </a:lnSpc>
                        <a:spcAft>
                          <a:spcPts val="0"/>
                        </a:spcAft>
                      </a:pPr>
                      <a:r>
                        <a:rPr lang="zh-TW" sz="1200">
                          <a:effectLst/>
                        </a:rPr>
                        <a:t>優惠稅率</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5%/10% (</a:t>
                      </a:r>
                      <a:r>
                        <a:rPr lang="zh-TW" sz="1200">
                          <a:effectLst/>
                        </a:rPr>
                        <a:t>註</a:t>
                      </a:r>
                      <a:r>
                        <a:rPr lang="en-SG" sz="1200">
                          <a:effectLst/>
                        </a:rPr>
                        <a:t>Note 1)</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a:effectLst/>
                        </a:rPr>
                        <a:t>7%</a:t>
                      </a:r>
                      <a:endParaRPr lang="en-SG"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lgn="l">
                        <a:lnSpc>
                          <a:spcPct val="107000"/>
                        </a:lnSpc>
                        <a:spcAft>
                          <a:spcPts val="0"/>
                        </a:spcAft>
                      </a:pPr>
                      <a:r>
                        <a:rPr lang="en-SG" sz="1200" dirty="0">
                          <a:effectLst/>
                        </a:rPr>
                        <a:t>5%/7% (</a:t>
                      </a:r>
                      <a:r>
                        <a:rPr lang="zh-TW" sz="1200" dirty="0">
                          <a:effectLst/>
                        </a:rPr>
                        <a:t>註</a:t>
                      </a:r>
                      <a:r>
                        <a:rPr lang="en-SG" sz="1200" dirty="0">
                          <a:effectLst/>
                        </a:rPr>
                        <a:t>Note 2)</a:t>
                      </a:r>
                      <a:endParaRPr lang="en-SG" sz="11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986855515"/>
                  </a:ext>
                </a:extLst>
              </a:tr>
            </a:tbl>
          </a:graphicData>
        </a:graphic>
      </p:graphicFrame>
      <p:sp>
        <p:nvSpPr>
          <p:cNvPr id="20" name="TextBox 19">
            <a:extLst>
              <a:ext uri="{FF2B5EF4-FFF2-40B4-BE49-F238E27FC236}">
                <a16:creationId xmlns:a16="http://schemas.microsoft.com/office/drawing/2014/main" id="{B4ECF5FC-B6CB-4C27-A72E-45F72D0BF10A}"/>
              </a:ext>
            </a:extLst>
          </p:cNvPr>
          <p:cNvSpPr txBox="1"/>
          <p:nvPr/>
        </p:nvSpPr>
        <p:spPr>
          <a:xfrm>
            <a:off x="1766878" y="6896977"/>
            <a:ext cx="4965896" cy="2123658"/>
          </a:xfrm>
          <a:prstGeom prst="rect">
            <a:avLst/>
          </a:prstGeom>
          <a:noFill/>
        </p:spPr>
        <p:txBody>
          <a:bodyPr wrap="square" rtlCol="0">
            <a:spAutoFit/>
          </a:bodyPr>
          <a:lstStyle/>
          <a:p>
            <a:r>
              <a:rPr lang="zh-TW" altLang="en-US" sz="1100" dirty="0"/>
              <a:t>註： </a:t>
            </a:r>
            <a:endParaRPr lang="en-SG" sz="1100" dirty="0"/>
          </a:p>
          <a:p>
            <a:r>
              <a:rPr lang="en-SG" sz="1100" dirty="0"/>
              <a:t>1. </a:t>
            </a:r>
            <a:r>
              <a:rPr lang="zh-TW" altLang="en-US" sz="1100" dirty="0"/>
              <a:t>如果受益人直接擁有支付股息公司至少</a:t>
            </a:r>
            <a:r>
              <a:rPr lang="en-SG" sz="1100" dirty="0"/>
              <a:t>25%</a:t>
            </a:r>
            <a:r>
              <a:rPr lang="zh-TW" altLang="en-US" sz="1100" dirty="0"/>
              <a:t>的資本</a:t>
            </a:r>
            <a:r>
              <a:rPr lang="en-SG" sz="1100" dirty="0"/>
              <a:t>, </a:t>
            </a:r>
            <a:r>
              <a:rPr lang="zh-TW" altLang="en-US" sz="1100" dirty="0"/>
              <a:t>優惠稅率為</a:t>
            </a:r>
            <a:r>
              <a:rPr lang="en-SG" sz="1100" dirty="0"/>
              <a:t>5%</a:t>
            </a:r>
            <a:r>
              <a:rPr lang="zh-TW" altLang="en-US" sz="1100" dirty="0"/>
              <a:t>。 </a:t>
            </a:r>
            <a:endParaRPr lang="en-SG" sz="1100" dirty="0"/>
          </a:p>
          <a:p>
            <a:r>
              <a:rPr lang="en-SG" sz="1100" dirty="0"/>
              <a:t>2. </a:t>
            </a:r>
            <a:r>
              <a:rPr lang="zh-TW" altLang="en-US" sz="1100" dirty="0"/>
              <a:t>如果收取特許權使用費公司是從事飛機及船舶租賃業務</a:t>
            </a:r>
            <a:r>
              <a:rPr lang="en-SG" sz="1100" dirty="0"/>
              <a:t>, </a:t>
            </a:r>
            <a:r>
              <a:rPr lang="zh-TW" altLang="en-US" sz="1100" dirty="0"/>
              <a:t>優惠稅率為</a:t>
            </a:r>
            <a:r>
              <a:rPr lang="en-SG" sz="1100" dirty="0"/>
              <a:t>5%</a:t>
            </a:r>
            <a:r>
              <a:rPr lang="zh-TW" altLang="en-US" sz="1100" dirty="0"/>
              <a:t>。 </a:t>
            </a:r>
            <a:endParaRPr lang="en-SG" sz="1100" dirty="0"/>
          </a:p>
          <a:p>
            <a:r>
              <a:rPr lang="en-SG" sz="1100" dirty="0"/>
              <a:t> </a:t>
            </a:r>
          </a:p>
          <a:p>
            <a:r>
              <a:rPr lang="zh-TW" altLang="en-US" sz="1100" dirty="0"/>
              <a:t>我司在</a:t>
            </a:r>
            <a:r>
              <a:rPr lang="en-SG" sz="1100" dirty="0"/>
              <a:t>2018</a:t>
            </a:r>
            <a:r>
              <a:rPr lang="zh-TW" altLang="en-US" sz="1100" dirty="0"/>
              <a:t>年成功為企業客戶申請香港居民身分證明書。此申請案我們只呈上一次性的文件予香港稅務局</a:t>
            </a:r>
            <a:r>
              <a:rPr lang="en-SG" sz="1100" dirty="0"/>
              <a:t>(“</a:t>
            </a:r>
            <a:r>
              <a:rPr lang="zh-TW" altLang="en-US" sz="1100" dirty="0"/>
              <a:t>稅務局</a:t>
            </a:r>
            <a:r>
              <a:rPr lang="en-SG" sz="1100" dirty="0"/>
              <a:t>”), </a:t>
            </a:r>
            <a:r>
              <a:rPr lang="zh-TW" altLang="en-US" sz="1100" dirty="0"/>
              <a:t>稅務局沒有作出任何提問</a:t>
            </a:r>
            <a:r>
              <a:rPr lang="en-SG" sz="1100" dirty="0"/>
              <a:t>, </a:t>
            </a:r>
            <a:r>
              <a:rPr lang="zh-TW" altLang="en-US" sz="1100" dirty="0"/>
              <a:t>便接納了我們的申請並迅速發出證明書。</a:t>
            </a:r>
            <a:endParaRPr lang="en-SG" sz="1100" dirty="0"/>
          </a:p>
          <a:p>
            <a:endParaRPr lang="en-US" sz="1100" dirty="0">
              <a:latin typeface="+mn-ea"/>
            </a:endParaRPr>
          </a:p>
          <a:p>
            <a:r>
              <a:rPr lang="zh-TW" altLang="en-US" sz="1100" dirty="0">
                <a:latin typeface="+mn-ea"/>
              </a:rPr>
              <a:t>很高興我司的服務為客戶提供高成效的回報</a:t>
            </a:r>
            <a:r>
              <a:rPr lang="en-SG" sz="1100" dirty="0">
                <a:latin typeface="+mn-ea"/>
              </a:rPr>
              <a:t>, </a:t>
            </a:r>
            <a:r>
              <a:rPr lang="zh-TW" altLang="en-US" sz="1100" dirty="0">
                <a:latin typeface="+mn-ea"/>
              </a:rPr>
              <a:t>從而省了一半的稅金</a:t>
            </a:r>
            <a:r>
              <a:rPr lang="en-SG" sz="1100" dirty="0">
                <a:latin typeface="+mn-ea"/>
              </a:rPr>
              <a:t>!</a:t>
            </a:r>
          </a:p>
          <a:p>
            <a:endParaRPr lang="en-SG" sz="1100" dirty="0"/>
          </a:p>
          <a:p>
            <a:r>
              <a:rPr lang="en-SG" sz="1100" dirty="0"/>
              <a:t> </a:t>
            </a:r>
          </a:p>
          <a:p>
            <a:endParaRPr lang="en-SG" sz="1100" dirty="0"/>
          </a:p>
        </p:txBody>
      </p:sp>
      <p:sp>
        <p:nvSpPr>
          <p:cNvPr id="23" name="TextBox 22">
            <a:extLst>
              <a:ext uri="{FF2B5EF4-FFF2-40B4-BE49-F238E27FC236}">
                <a16:creationId xmlns:a16="http://schemas.microsoft.com/office/drawing/2014/main" id="{994B4510-2C29-4EB2-8199-26290BB1D06A}"/>
              </a:ext>
            </a:extLst>
          </p:cNvPr>
          <p:cNvSpPr txBox="1"/>
          <p:nvPr/>
        </p:nvSpPr>
        <p:spPr>
          <a:xfrm>
            <a:off x="1756230" y="1822125"/>
            <a:ext cx="2723823" cy="369332"/>
          </a:xfrm>
          <a:prstGeom prst="rect">
            <a:avLst/>
          </a:prstGeom>
          <a:noFill/>
        </p:spPr>
        <p:txBody>
          <a:bodyPr wrap="none" rtlCol="0">
            <a:spAutoFit/>
          </a:bodyPr>
          <a:lstStyle/>
          <a:p>
            <a:r>
              <a:rPr lang="zh-TW" altLang="en-US" b="1" dirty="0">
                <a:solidFill>
                  <a:srgbClr val="800000"/>
                </a:solidFill>
              </a:rPr>
              <a:t>國別報告、轉讓定價文書</a:t>
            </a:r>
            <a:endParaRPr lang="en-SG" dirty="0">
              <a:solidFill>
                <a:srgbClr val="800000"/>
              </a:solidFill>
            </a:endParaRPr>
          </a:p>
        </p:txBody>
      </p:sp>
      <p:sp>
        <p:nvSpPr>
          <p:cNvPr id="24" name="TextBox 23">
            <a:extLst>
              <a:ext uri="{FF2B5EF4-FFF2-40B4-BE49-F238E27FC236}">
                <a16:creationId xmlns:a16="http://schemas.microsoft.com/office/drawing/2014/main" id="{B27F3E2C-DCB9-4881-894B-7CD1B699D3FE}"/>
              </a:ext>
            </a:extLst>
          </p:cNvPr>
          <p:cNvSpPr txBox="1"/>
          <p:nvPr/>
        </p:nvSpPr>
        <p:spPr>
          <a:xfrm>
            <a:off x="1756230" y="9060498"/>
            <a:ext cx="4965896" cy="830997"/>
          </a:xfrm>
          <a:prstGeom prst="rect">
            <a:avLst/>
          </a:prstGeom>
          <a:noFill/>
        </p:spPr>
        <p:txBody>
          <a:bodyPr wrap="square" rtlCol="0">
            <a:spAutoFit/>
          </a:bodyPr>
          <a:lstStyle/>
          <a:p>
            <a:r>
              <a:rPr lang="zh-TW" altLang="en-US" sz="800" i="1" dirty="0">
                <a:latin typeface="+mn-ea"/>
              </a:rPr>
              <a:t>本公告內容不構成且不得解釋為提供法律、投資或稅賦意見，亦非任何投資的邀約或徵求。在未事先取得適當的專業意見前，讀者不應基於信賴本公告任何說明而行為。本公告所述資訊，不宜將之信賴為取代專業意見。本公司已盡一切合理努力確保本公告資訊皆為確實，然而，對於本公告所含任何錯誤或疏漏，無論是否因疏失或其他因素所致者，或對於因任何人信賴本公告資訊而造成或承受的任何損失，本公司</a:t>
            </a:r>
            <a:r>
              <a:rPr lang="en-MY" sz="800" i="1" dirty="0">
                <a:latin typeface="+mn-ea"/>
              </a:rPr>
              <a:t>PORTCULLIS TAX SERVICES (HK) LIMITED </a:t>
            </a:r>
            <a:r>
              <a:rPr lang="zh-TW" altLang="en-US" sz="800" i="1" dirty="0">
                <a:latin typeface="+mn-ea"/>
              </a:rPr>
              <a:t>及保得利集團旗下的本公司關係企業（關係企業名單載於</a:t>
            </a:r>
            <a:r>
              <a:rPr lang="en-MY" sz="800" i="1" u="sng" dirty="0">
                <a:latin typeface="+mn-ea"/>
                <a:hlinkClick r:id="rId4"/>
              </a:rPr>
              <a:t>www.portcullis.co</a:t>
            </a:r>
            <a:r>
              <a:rPr lang="zh-TW" altLang="en-US" sz="800" i="1" dirty="0">
                <a:latin typeface="+mn-ea"/>
              </a:rPr>
              <a:t>）概不負任何責任。</a:t>
            </a:r>
            <a:endParaRPr lang="en-SG" sz="800" dirty="0">
              <a:latin typeface="+mn-ea"/>
            </a:endParaRPr>
          </a:p>
        </p:txBody>
      </p:sp>
    </p:spTree>
    <p:extLst>
      <p:ext uri="{BB962C8B-B14F-4D97-AF65-F5344CB8AC3E}">
        <p14:creationId xmlns:p14="http://schemas.microsoft.com/office/powerpoint/2010/main" val="1070144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 y="0"/>
            <a:ext cx="6895475" cy="1064302"/>
          </a:xfrm>
          <a:prstGeom prst="rect">
            <a:avLst/>
          </a:prstGeom>
        </p:spPr>
      </p:pic>
      <p:sp>
        <p:nvSpPr>
          <p:cNvPr id="5" name="TextBox 4"/>
          <p:cNvSpPr txBox="1"/>
          <p:nvPr/>
        </p:nvSpPr>
        <p:spPr>
          <a:xfrm>
            <a:off x="1106293" y="1131838"/>
            <a:ext cx="4682885" cy="523220"/>
          </a:xfrm>
          <a:prstGeom prst="rect">
            <a:avLst/>
          </a:prstGeom>
          <a:noFill/>
        </p:spPr>
        <p:txBody>
          <a:bodyPr wrap="none" rtlCol="0">
            <a:spAutoFit/>
          </a:bodyPr>
          <a:lstStyle/>
          <a:p>
            <a:r>
              <a:rPr lang="en-US" sz="2800" b="1" spc="250" dirty="0">
                <a:solidFill>
                  <a:srgbClr val="C00000"/>
                </a:solidFill>
                <a:latin typeface="Copperplate Gothic Bold" panose="020E0705020206020404" pitchFamily="34" charset="0"/>
              </a:rPr>
              <a:t>PORTCULLIS</a:t>
            </a:r>
            <a:r>
              <a:rPr lang="en-US" sz="2800" b="1" spc="250" dirty="0">
                <a:latin typeface="Copperplate Gothic Bold" panose="020E0705020206020404" pitchFamily="34" charset="0"/>
              </a:rPr>
              <a:t> </a:t>
            </a:r>
            <a:r>
              <a:rPr lang="en-US" sz="2800" b="1" dirty="0">
                <a:latin typeface="Copperplate Gothic Bold" panose="020E0705020206020404" pitchFamily="34" charset="0"/>
              </a:rPr>
              <a:t> </a:t>
            </a:r>
            <a:r>
              <a:rPr lang="en-US" sz="2800" spc="250" dirty="0">
                <a:latin typeface="Copperplate Gothic Light" panose="020E0507020206020404" pitchFamily="34" charset="0"/>
              </a:rPr>
              <a:t>NEWS</a:t>
            </a:r>
            <a:endParaRPr lang="en-SG" sz="2800" spc="250" dirty="0">
              <a:latin typeface="Copperplate Gothic Light" panose="020E0507020206020404" pitchFamily="34" charset="0"/>
            </a:endParaRPr>
          </a:p>
        </p:txBody>
      </p:sp>
      <p:sp>
        <p:nvSpPr>
          <p:cNvPr id="6" name="TextBox 5"/>
          <p:cNvSpPr txBox="1"/>
          <p:nvPr/>
        </p:nvSpPr>
        <p:spPr>
          <a:xfrm>
            <a:off x="0" y="1814291"/>
            <a:ext cx="1049646" cy="276999"/>
          </a:xfrm>
          <a:prstGeom prst="rect">
            <a:avLst/>
          </a:prstGeom>
          <a:noFill/>
        </p:spPr>
        <p:txBody>
          <a:bodyPr wrap="none" rtlCol="0">
            <a:spAutoFit/>
          </a:bodyPr>
          <a:lstStyle/>
          <a:p>
            <a:r>
              <a:rPr lang="en-US" sz="1200" dirty="0">
                <a:solidFill>
                  <a:schemeClr val="tx1">
                    <a:lumMod val="65000"/>
                    <a:lumOff val="35000"/>
                  </a:schemeClr>
                </a:solidFill>
              </a:rPr>
              <a:t>4 March 2019</a:t>
            </a:r>
            <a:endParaRPr lang="en-SG" sz="1200" dirty="0">
              <a:solidFill>
                <a:schemeClr val="tx1">
                  <a:lumMod val="65000"/>
                  <a:lumOff val="35000"/>
                </a:schemeClr>
              </a:solidFill>
            </a:endParaRPr>
          </a:p>
        </p:txBody>
      </p:sp>
      <p:cxnSp>
        <p:nvCxnSpPr>
          <p:cNvPr id="11" name="Straight Connector 10"/>
          <p:cNvCxnSpPr/>
          <p:nvPr/>
        </p:nvCxnSpPr>
        <p:spPr>
          <a:xfrm>
            <a:off x="1815374" y="2198107"/>
            <a:ext cx="4860000" cy="1499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62426" y="2263432"/>
            <a:ext cx="4965896" cy="3647152"/>
          </a:xfrm>
          <a:prstGeom prst="rect">
            <a:avLst/>
          </a:prstGeom>
          <a:noFill/>
        </p:spPr>
        <p:txBody>
          <a:bodyPr wrap="square" rtlCol="0">
            <a:spAutoFit/>
          </a:bodyPr>
          <a:lstStyle/>
          <a:p>
            <a:r>
              <a:rPr lang="zh-TW" altLang="en-US" sz="1100" dirty="0">
                <a:latin typeface="+mn-ea"/>
              </a:rPr>
              <a:t>再次提醒</a:t>
            </a:r>
            <a:r>
              <a:rPr lang="en-SG" sz="1100" dirty="0">
                <a:latin typeface="+mn-ea"/>
              </a:rPr>
              <a:t>, </a:t>
            </a:r>
            <a:r>
              <a:rPr lang="zh-TW" altLang="en-US" sz="1100" dirty="0">
                <a:latin typeface="+mn-ea"/>
              </a:rPr>
              <a:t>成功申請香港居民身分證明書與否取決於整體事實。 企業需符合若干條件</a:t>
            </a:r>
            <a:r>
              <a:rPr lang="en-SG" sz="1100" dirty="0">
                <a:latin typeface="+mn-ea"/>
              </a:rPr>
              <a:t>, </a:t>
            </a:r>
            <a:r>
              <a:rPr lang="zh-TW" altLang="en-US" sz="1100" dirty="0">
                <a:latin typeface="+mn-ea"/>
              </a:rPr>
              <a:t>除了需要在香港繳納利得稅</a:t>
            </a:r>
            <a:r>
              <a:rPr lang="en-SG" sz="1100" dirty="0">
                <a:latin typeface="+mn-ea"/>
              </a:rPr>
              <a:t>, </a:t>
            </a:r>
            <a:r>
              <a:rPr lang="zh-TW" altLang="en-US" sz="1100" dirty="0">
                <a:latin typeface="+mn-ea"/>
              </a:rPr>
              <a:t>企業還需要在香港有實體的業務運作</a:t>
            </a:r>
            <a:r>
              <a:rPr lang="en-SG" sz="1100" dirty="0">
                <a:latin typeface="+mn-ea"/>
              </a:rPr>
              <a:t>, </a:t>
            </a:r>
            <a:r>
              <a:rPr lang="zh-TW" altLang="en-US" sz="1100" dirty="0">
                <a:latin typeface="+mn-ea"/>
              </a:rPr>
              <a:t>當中因素包括業務性質、員工聘用、辦公室及固定資產的設置等。 另外</a:t>
            </a:r>
            <a:r>
              <a:rPr lang="en-SG" sz="1100" dirty="0">
                <a:latin typeface="+mn-ea"/>
              </a:rPr>
              <a:t>, </a:t>
            </a:r>
            <a:r>
              <a:rPr lang="zh-TW" altLang="en-US" sz="1100" dirty="0">
                <a:latin typeface="+mn-ea"/>
              </a:rPr>
              <a:t>企業亦應為匯款的實益擁有人。</a:t>
            </a:r>
            <a:endParaRPr lang="en-SG" sz="1100" dirty="0">
              <a:latin typeface="+mn-ea"/>
            </a:endParaRPr>
          </a:p>
          <a:p>
            <a:r>
              <a:rPr lang="en-SG" sz="1100" dirty="0">
                <a:latin typeface="+mn-ea"/>
              </a:rPr>
              <a:t> </a:t>
            </a:r>
          </a:p>
          <a:p>
            <a:r>
              <a:rPr lang="zh-TW" altLang="en-US" sz="1100" dirty="0">
                <a:latin typeface="+mn-ea"/>
              </a:rPr>
              <a:t>我們歡迎企業提出有關申請時</a:t>
            </a:r>
            <a:r>
              <a:rPr lang="en-SG" sz="1100" dirty="0">
                <a:latin typeface="+mn-ea"/>
              </a:rPr>
              <a:t>, </a:t>
            </a:r>
            <a:r>
              <a:rPr lang="zh-TW" altLang="en-US" sz="1100" dirty="0">
                <a:latin typeface="+mn-ea"/>
              </a:rPr>
              <a:t>先咨詢我司的稅務顧問。</a:t>
            </a:r>
            <a:endParaRPr lang="en-SG" sz="1100" dirty="0">
              <a:latin typeface="+mn-ea"/>
            </a:endParaRPr>
          </a:p>
          <a:p>
            <a:r>
              <a:rPr lang="en-SG" sz="1100" dirty="0">
                <a:latin typeface="+mn-ea"/>
              </a:rPr>
              <a:t> </a:t>
            </a:r>
          </a:p>
          <a:p>
            <a:r>
              <a:rPr lang="zh-TW" altLang="en-US" sz="1100" dirty="0">
                <a:latin typeface="+mn-ea"/>
              </a:rPr>
              <a:t>若對上述事項有任何疑問</a:t>
            </a:r>
            <a:r>
              <a:rPr lang="en-SG" sz="1100" dirty="0">
                <a:latin typeface="+mn-ea"/>
              </a:rPr>
              <a:t>, </a:t>
            </a:r>
            <a:r>
              <a:rPr lang="zh-TW" altLang="en-US" sz="1100" dirty="0">
                <a:latin typeface="+mn-ea"/>
              </a:rPr>
              <a:t>歡迎與保得利稅務</a:t>
            </a:r>
            <a:r>
              <a:rPr lang="en-SG" sz="1100" dirty="0">
                <a:latin typeface="+mn-ea"/>
              </a:rPr>
              <a:t>(</a:t>
            </a:r>
            <a:r>
              <a:rPr lang="zh-TW" altLang="en-US" sz="1100" dirty="0">
                <a:latin typeface="+mn-ea"/>
              </a:rPr>
              <a:t>香港</a:t>
            </a:r>
            <a:r>
              <a:rPr lang="en-SG" sz="1100" dirty="0">
                <a:latin typeface="+mn-ea"/>
              </a:rPr>
              <a:t>)</a:t>
            </a:r>
            <a:r>
              <a:rPr lang="zh-TW" altLang="en-US" sz="1100" dirty="0">
                <a:latin typeface="+mn-ea"/>
              </a:rPr>
              <a:t>有限公司的資深會計及稅務經理黃英妍小姐聯絡。</a:t>
            </a:r>
            <a:endParaRPr lang="en-SG" sz="1100" dirty="0">
              <a:latin typeface="+mn-ea"/>
            </a:endParaRPr>
          </a:p>
          <a:p>
            <a:r>
              <a:rPr lang="en-SG" sz="1100" dirty="0">
                <a:latin typeface="+mn-ea"/>
              </a:rPr>
              <a:t> </a:t>
            </a:r>
          </a:p>
          <a:p>
            <a:r>
              <a:rPr lang="zh-TW" altLang="en-US" sz="1100" dirty="0">
                <a:latin typeface="+mn-ea"/>
              </a:rPr>
              <a:t>黃英妍</a:t>
            </a:r>
            <a:endParaRPr lang="en-SG" sz="1100" dirty="0">
              <a:latin typeface="+mn-ea"/>
            </a:endParaRPr>
          </a:p>
          <a:p>
            <a:r>
              <a:rPr lang="zh-TW" altLang="en-US" sz="1100" dirty="0">
                <a:latin typeface="+mn-ea"/>
              </a:rPr>
              <a:t>資深會計及稅務經理</a:t>
            </a:r>
            <a:endParaRPr lang="en-SG" sz="1100" dirty="0">
              <a:latin typeface="+mn-ea"/>
            </a:endParaRPr>
          </a:p>
          <a:p>
            <a:r>
              <a:rPr lang="zh-TW" altLang="en-US" sz="1100" dirty="0">
                <a:latin typeface="+mn-ea"/>
              </a:rPr>
              <a:t>中環德輔道中</a:t>
            </a:r>
            <a:r>
              <a:rPr lang="en-SG" sz="1100" dirty="0">
                <a:latin typeface="+mn-ea"/>
              </a:rPr>
              <a:t>134-136</a:t>
            </a:r>
            <a:r>
              <a:rPr lang="zh-TW" altLang="en-US" sz="1100" dirty="0">
                <a:latin typeface="+mn-ea"/>
              </a:rPr>
              <a:t>號中銀集團人壽保險大廈</a:t>
            </a:r>
            <a:r>
              <a:rPr lang="en-SG" sz="1100" dirty="0">
                <a:latin typeface="+mn-ea"/>
              </a:rPr>
              <a:t>15</a:t>
            </a:r>
            <a:r>
              <a:rPr lang="zh-TW" altLang="en-US" sz="1100" dirty="0">
                <a:latin typeface="+mn-ea"/>
              </a:rPr>
              <a:t>樓</a:t>
            </a:r>
            <a:endParaRPr lang="en-SG" sz="1100" dirty="0">
              <a:latin typeface="+mn-ea"/>
            </a:endParaRPr>
          </a:p>
          <a:p>
            <a:r>
              <a:rPr lang="zh-TW" altLang="en-US" sz="1100" dirty="0">
                <a:latin typeface="+mn-ea"/>
              </a:rPr>
              <a:t>電話</a:t>
            </a:r>
            <a:r>
              <a:rPr lang="en-SG" sz="1100" dirty="0">
                <a:latin typeface="+mn-ea"/>
              </a:rPr>
              <a:t>: (852) 2525 9991 |</a:t>
            </a:r>
            <a:r>
              <a:rPr lang="zh-TW" altLang="en-US" sz="1100" dirty="0">
                <a:latin typeface="+mn-ea"/>
              </a:rPr>
              <a:t>直線</a:t>
            </a:r>
            <a:r>
              <a:rPr lang="en-SG" sz="1100" dirty="0">
                <a:latin typeface="+mn-ea"/>
              </a:rPr>
              <a:t>: 3173 1046 | </a:t>
            </a:r>
          </a:p>
          <a:p>
            <a:r>
              <a:rPr lang="zh-TW" altLang="en-US" sz="1100" dirty="0">
                <a:latin typeface="+mn-ea"/>
              </a:rPr>
              <a:t>傳真</a:t>
            </a:r>
            <a:r>
              <a:rPr lang="en-SG" sz="1100" dirty="0">
                <a:latin typeface="+mn-ea"/>
              </a:rPr>
              <a:t>: (852) 2877 6852</a:t>
            </a:r>
          </a:p>
          <a:p>
            <a:r>
              <a:rPr lang="zh-TW" altLang="en-US" sz="1100" dirty="0">
                <a:latin typeface="+mn-ea"/>
              </a:rPr>
              <a:t>電郵</a:t>
            </a:r>
            <a:r>
              <a:rPr lang="en-SG" sz="1100" dirty="0">
                <a:latin typeface="+mn-ea"/>
              </a:rPr>
              <a:t>:Pisces.Wong@portcullis.co|</a:t>
            </a:r>
            <a:r>
              <a:rPr lang="zh-TW" altLang="en-US" sz="1100" dirty="0">
                <a:latin typeface="+mn-ea"/>
              </a:rPr>
              <a:t>網址</a:t>
            </a:r>
            <a:r>
              <a:rPr lang="en-SG" sz="1100" dirty="0">
                <a:latin typeface="+mn-ea"/>
              </a:rPr>
              <a:t>: </a:t>
            </a:r>
            <a:r>
              <a:rPr lang="en-SG" sz="1100" u="sng" dirty="0">
                <a:latin typeface="+mn-ea"/>
                <a:hlinkClick r:id="rId3"/>
              </a:rPr>
              <a:t>www.portcullis.co</a:t>
            </a:r>
            <a:endParaRPr lang="en-SG" sz="1100" dirty="0">
              <a:latin typeface="+mn-ea"/>
            </a:endParaRPr>
          </a:p>
          <a:p>
            <a:r>
              <a:rPr lang="en-SG" sz="1100" dirty="0">
                <a:latin typeface="+mn-ea"/>
              </a:rPr>
              <a:t> </a:t>
            </a:r>
          </a:p>
          <a:p>
            <a:endParaRPr lang="en-US" sz="1100" dirty="0">
              <a:latin typeface="+mn-ea"/>
            </a:endParaRPr>
          </a:p>
          <a:p>
            <a:endParaRPr lang="en-SG" sz="1100" dirty="0">
              <a:latin typeface="+mn-ea"/>
            </a:endParaRPr>
          </a:p>
          <a:p>
            <a:r>
              <a:rPr lang="en-SG" sz="1100" dirty="0">
                <a:latin typeface="+mn-ea"/>
              </a:rPr>
              <a:t> </a:t>
            </a:r>
          </a:p>
          <a:p>
            <a:endParaRPr lang="en-SG" sz="1100" dirty="0">
              <a:latin typeface="+mn-ea"/>
            </a:endParaRPr>
          </a:p>
        </p:txBody>
      </p:sp>
      <p:sp>
        <p:nvSpPr>
          <p:cNvPr id="17" name="Rectangle 16"/>
          <p:cNvSpPr/>
          <p:nvPr/>
        </p:nvSpPr>
        <p:spPr>
          <a:xfrm>
            <a:off x="2" y="2098623"/>
            <a:ext cx="1756228" cy="7807377"/>
          </a:xfrm>
          <a:prstGeom prst="rect">
            <a:avLst/>
          </a:prstGeom>
          <a:solidFill>
            <a:srgbClr val="800000"/>
          </a:solidFill>
          <a:ln>
            <a:solidFill>
              <a:srgbClr val="800000"/>
            </a:solidFill>
          </a:ln>
        </p:spPr>
        <p:style>
          <a:lnRef idx="2">
            <a:schemeClr val="accent2">
              <a:shade val="50000"/>
            </a:schemeClr>
          </a:lnRef>
          <a:fillRef idx="1">
            <a:schemeClr val="accent2"/>
          </a:fillRef>
          <a:effectRef idx="0">
            <a:schemeClr val="accent2"/>
          </a:effectRef>
          <a:fontRef idx="minor">
            <a:schemeClr val="lt1"/>
          </a:fontRef>
        </p:style>
        <p:txBody>
          <a:bodyPr rtlCol="0" anchor="t"/>
          <a:lstStyle/>
          <a:p>
            <a:endParaRPr lang="en-US" sz="1100" dirty="0"/>
          </a:p>
          <a:p>
            <a:endParaRPr lang="en-US" sz="1100" b="1" dirty="0"/>
          </a:p>
          <a:p>
            <a:endParaRPr lang="en-SG" sz="1100" b="1" dirty="0"/>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endParaRPr lang="en-SG" sz="900" i="1" dirty="0">
              <a:solidFill>
                <a:prstClr val="white"/>
              </a:solidFill>
            </a:endParaRPr>
          </a:p>
          <a:p>
            <a:endParaRPr lang="en-SG" sz="900" i="1" dirty="0">
              <a:solidFill>
                <a:prstClr val="white"/>
              </a:solidFill>
            </a:endParaRPr>
          </a:p>
          <a:p>
            <a:pPr algn="just"/>
            <a:endParaRPr lang="en-SG" sz="1000" dirty="0">
              <a:solidFill>
                <a:prstClr val="white"/>
              </a:solidFill>
            </a:endParaRPr>
          </a:p>
        </p:txBody>
      </p:sp>
      <p:sp>
        <p:nvSpPr>
          <p:cNvPr id="18" name="TextBox 17"/>
          <p:cNvSpPr txBox="1"/>
          <p:nvPr/>
        </p:nvSpPr>
        <p:spPr>
          <a:xfrm>
            <a:off x="5394915" y="1582219"/>
            <a:ext cx="1164101" cy="230832"/>
          </a:xfrm>
          <a:prstGeom prst="rect">
            <a:avLst/>
          </a:prstGeom>
          <a:noFill/>
        </p:spPr>
        <p:txBody>
          <a:bodyPr wrap="none" rtlCol="0">
            <a:spAutoFit/>
          </a:bodyPr>
          <a:lstStyle/>
          <a:p>
            <a:r>
              <a:rPr lang="en-US" sz="900" dirty="0"/>
              <a:t>MCI (P) 019/06/2018</a:t>
            </a:r>
            <a:endParaRPr lang="en-SG" sz="900" dirty="0"/>
          </a:p>
        </p:txBody>
      </p:sp>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913" y="7289999"/>
            <a:ext cx="1193054" cy="1193054"/>
          </a:xfrm>
          <a:prstGeom prst="rect">
            <a:avLst/>
          </a:prstGeom>
        </p:spPr>
      </p:pic>
      <p:sp>
        <p:nvSpPr>
          <p:cNvPr id="22" name="TextBox 21"/>
          <p:cNvSpPr txBox="1"/>
          <p:nvPr/>
        </p:nvSpPr>
        <p:spPr>
          <a:xfrm>
            <a:off x="-179643" y="8340737"/>
            <a:ext cx="2173572" cy="1508105"/>
          </a:xfrm>
          <a:prstGeom prst="rect">
            <a:avLst/>
          </a:prstGeom>
          <a:noFill/>
        </p:spPr>
        <p:txBody>
          <a:bodyPr wrap="square" rtlCol="0">
            <a:spAutoFit/>
          </a:bodyPr>
          <a:lstStyle/>
          <a:p>
            <a:pPr algn="ctr"/>
            <a:r>
              <a:rPr lang="en-US" sz="1100" dirty="0">
                <a:solidFill>
                  <a:schemeClr val="bg1"/>
                </a:solidFill>
                <a:latin typeface="Copperplate Gothic Bold" panose="020E0705020206020404" pitchFamily="34" charset="0"/>
              </a:rPr>
              <a:t>Portcullis Group</a:t>
            </a:r>
          </a:p>
          <a:p>
            <a:pPr algn="ctr"/>
            <a:endParaRPr lang="en-US" sz="1100" dirty="0">
              <a:solidFill>
                <a:schemeClr val="bg1"/>
              </a:solidFill>
              <a:latin typeface="Calibri" panose="020F0502020204030204" pitchFamily="34" charset="0"/>
            </a:endParaRPr>
          </a:p>
          <a:p>
            <a:pPr algn="ctr"/>
            <a:r>
              <a:rPr lang="en-US" sz="1000" dirty="0">
                <a:solidFill>
                  <a:schemeClr val="bg1"/>
                </a:solidFill>
                <a:latin typeface="Calibri" panose="020F0502020204030204" pitchFamily="34" charset="0"/>
              </a:rPr>
              <a:t>6 </a:t>
            </a:r>
            <a:r>
              <a:rPr lang="en-US" sz="1000" dirty="0" err="1">
                <a:solidFill>
                  <a:schemeClr val="bg1"/>
                </a:solidFill>
                <a:latin typeface="Calibri" panose="020F0502020204030204" pitchFamily="34" charset="0"/>
              </a:rPr>
              <a:t>Temasek</a:t>
            </a:r>
            <a:r>
              <a:rPr lang="en-US" sz="1000" dirty="0">
                <a:solidFill>
                  <a:schemeClr val="bg1"/>
                </a:solidFill>
                <a:latin typeface="Calibri" panose="020F0502020204030204" pitchFamily="34" charset="0"/>
              </a:rPr>
              <a:t> Boulevard</a:t>
            </a:r>
          </a:p>
          <a:p>
            <a:pPr algn="ctr"/>
            <a:r>
              <a:rPr lang="en-US" sz="1000" dirty="0" err="1">
                <a:solidFill>
                  <a:schemeClr val="bg1"/>
                </a:solidFill>
                <a:latin typeface="Calibri" panose="020F0502020204030204" pitchFamily="34" charset="0"/>
              </a:rPr>
              <a:t>Suntec</a:t>
            </a:r>
            <a:r>
              <a:rPr lang="en-US" sz="1000" dirty="0">
                <a:solidFill>
                  <a:schemeClr val="bg1"/>
                </a:solidFill>
                <a:latin typeface="Calibri" panose="020F0502020204030204" pitchFamily="34" charset="0"/>
              </a:rPr>
              <a:t> Tower Four #09-05 </a:t>
            </a:r>
          </a:p>
          <a:p>
            <a:pPr algn="ctr"/>
            <a:r>
              <a:rPr lang="en-US" sz="1000" dirty="0">
                <a:solidFill>
                  <a:schemeClr val="bg1"/>
                </a:solidFill>
                <a:latin typeface="Calibri" panose="020F0502020204030204" pitchFamily="34" charset="0"/>
              </a:rPr>
              <a:t>Singapore 038986</a:t>
            </a:r>
          </a:p>
          <a:p>
            <a:pPr algn="ctr"/>
            <a:r>
              <a:rPr lang="en-US" sz="1000" dirty="0">
                <a:solidFill>
                  <a:schemeClr val="bg1"/>
                </a:solidFill>
                <a:latin typeface="Calibri" panose="020F0502020204030204" pitchFamily="34" charset="0"/>
              </a:rPr>
              <a:t>Tel:  +65 6496 0496</a:t>
            </a:r>
          </a:p>
          <a:p>
            <a:pPr algn="ctr"/>
            <a:r>
              <a:rPr lang="en-US" sz="1000" dirty="0">
                <a:solidFill>
                  <a:schemeClr val="bg1"/>
                </a:solidFill>
                <a:latin typeface="Calibri" panose="020F0502020204030204" pitchFamily="34" charset="0"/>
              </a:rPr>
              <a:t>+65 6836 9555</a:t>
            </a:r>
          </a:p>
          <a:p>
            <a:pPr algn="ctr"/>
            <a:r>
              <a:rPr lang="en-US" sz="1000" dirty="0">
                <a:solidFill>
                  <a:schemeClr val="bg1"/>
                </a:solidFill>
                <a:latin typeface="Calibri" panose="020F0502020204030204" pitchFamily="34" charset="0"/>
              </a:rPr>
              <a:t>Info.Singapore@portcullis.co </a:t>
            </a:r>
          </a:p>
          <a:p>
            <a:pPr algn="ctr"/>
            <a:r>
              <a:rPr lang="en-US" sz="1000" spc="200" dirty="0">
                <a:solidFill>
                  <a:schemeClr val="bg1"/>
                </a:solidFill>
                <a:latin typeface="Calibri" panose="020F0502020204030204" pitchFamily="34" charset="0"/>
              </a:rPr>
              <a:t>www.portcullis.co</a:t>
            </a:r>
            <a:endParaRPr lang="en-SG" sz="1000" spc="200" dirty="0">
              <a:solidFill>
                <a:schemeClr val="bg1"/>
              </a:solidFill>
              <a:latin typeface="Calibri" panose="020F0502020204030204" pitchFamily="34" charset="0"/>
            </a:endParaRPr>
          </a:p>
        </p:txBody>
      </p:sp>
      <p:sp>
        <p:nvSpPr>
          <p:cNvPr id="9" name="Rectangle 2"/>
          <p:cNvSpPr>
            <a:spLocks noChangeArrowheads="1"/>
          </p:cNvSpPr>
          <p:nvPr/>
        </p:nvSpPr>
        <p:spPr bwMode="auto">
          <a:xfrm>
            <a:off x="1815374" y="652879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Light" panose="020F0302020204030204" pitchFamily="34" charset="0"/>
                <a:ea typeface="SimSun" panose="02010600030101010101" pitchFamily="2" charset="-122"/>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Box 18">
            <a:extLst>
              <a:ext uri="{FF2B5EF4-FFF2-40B4-BE49-F238E27FC236}">
                <a16:creationId xmlns:a16="http://schemas.microsoft.com/office/drawing/2014/main" id="{1BB7C968-FEE6-4721-B3DD-6EEFFE680E23}"/>
              </a:ext>
            </a:extLst>
          </p:cNvPr>
          <p:cNvSpPr txBox="1"/>
          <p:nvPr/>
        </p:nvSpPr>
        <p:spPr>
          <a:xfrm>
            <a:off x="1756230" y="1822125"/>
            <a:ext cx="2723823" cy="369332"/>
          </a:xfrm>
          <a:prstGeom prst="rect">
            <a:avLst/>
          </a:prstGeom>
          <a:noFill/>
        </p:spPr>
        <p:txBody>
          <a:bodyPr wrap="none" rtlCol="0">
            <a:spAutoFit/>
          </a:bodyPr>
          <a:lstStyle/>
          <a:p>
            <a:r>
              <a:rPr lang="zh-TW" altLang="en-US" b="1" dirty="0">
                <a:solidFill>
                  <a:srgbClr val="800000"/>
                </a:solidFill>
              </a:rPr>
              <a:t>國別報告、轉讓定價文書</a:t>
            </a:r>
            <a:endParaRPr lang="en-SG" dirty="0">
              <a:solidFill>
                <a:srgbClr val="800000"/>
              </a:solidFill>
            </a:endParaRPr>
          </a:p>
        </p:txBody>
      </p:sp>
      <p:sp>
        <p:nvSpPr>
          <p:cNvPr id="20" name="TextBox 19">
            <a:extLst>
              <a:ext uri="{FF2B5EF4-FFF2-40B4-BE49-F238E27FC236}">
                <a16:creationId xmlns:a16="http://schemas.microsoft.com/office/drawing/2014/main" id="{2BC39AC9-0F68-4F0C-9CB0-4130B906F996}"/>
              </a:ext>
            </a:extLst>
          </p:cNvPr>
          <p:cNvSpPr txBox="1"/>
          <p:nvPr/>
        </p:nvSpPr>
        <p:spPr>
          <a:xfrm>
            <a:off x="1756230" y="9060498"/>
            <a:ext cx="4965896" cy="830997"/>
          </a:xfrm>
          <a:prstGeom prst="rect">
            <a:avLst/>
          </a:prstGeom>
          <a:noFill/>
        </p:spPr>
        <p:txBody>
          <a:bodyPr wrap="square" rtlCol="0">
            <a:spAutoFit/>
          </a:bodyPr>
          <a:lstStyle/>
          <a:p>
            <a:r>
              <a:rPr lang="zh-TW" altLang="en-US" sz="800" i="1" dirty="0">
                <a:latin typeface="+mn-ea"/>
              </a:rPr>
              <a:t>本公告內容不構成且不得解釋為提供法律、投資或稅賦意見，亦非任何投資的邀約或徵求。在未事先取得適當的專業意見前，讀者不應基於信賴本公告任何說明而行為。本公告所述資訊，不宜將之信賴為取代專業意見。本公司已盡一切合理努力確保本公告資訊皆為確實，然而，對於本公告所含任何錯誤或疏漏，無論是否因疏失或其他因素所致者，或對於因任何人信賴本公告資訊而造成或承受的任何損失，本公司</a:t>
            </a:r>
            <a:r>
              <a:rPr lang="en-MY" sz="800" i="1" dirty="0">
                <a:latin typeface="+mn-ea"/>
              </a:rPr>
              <a:t>PORTCULLIS TAX SERVICES (HK) LIMITED </a:t>
            </a:r>
            <a:r>
              <a:rPr lang="zh-TW" altLang="en-US" sz="800" i="1" dirty="0">
                <a:latin typeface="+mn-ea"/>
              </a:rPr>
              <a:t>及保得利集團旗下的本公司關係企業（關係企業名單載於</a:t>
            </a:r>
            <a:r>
              <a:rPr lang="en-MY" sz="800" i="1" u="sng" dirty="0">
                <a:latin typeface="+mn-ea"/>
                <a:hlinkClick r:id="rId3"/>
              </a:rPr>
              <a:t>www.portcullis.co</a:t>
            </a:r>
            <a:r>
              <a:rPr lang="zh-TW" altLang="en-US" sz="800" i="1" dirty="0">
                <a:latin typeface="+mn-ea"/>
              </a:rPr>
              <a:t>）概不負任何責任。</a:t>
            </a:r>
            <a:endParaRPr lang="en-SG" sz="800" dirty="0">
              <a:latin typeface="+mn-ea"/>
            </a:endParaRPr>
          </a:p>
        </p:txBody>
      </p:sp>
    </p:spTree>
    <p:extLst>
      <p:ext uri="{BB962C8B-B14F-4D97-AF65-F5344CB8AC3E}">
        <p14:creationId xmlns:p14="http://schemas.microsoft.com/office/powerpoint/2010/main" val="20363535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1258</TotalTime>
  <Words>1595</Words>
  <Application>Microsoft Office PowerPoint</Application>
  <PresentationFormat>A4 Paper (210x297 mm)</PresentationFormat>
  <Paragraphs>402</Paragraphs>
  <Slides>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vt:i4>
      </vt:variant>
    </vt:vector>
  </HeadingPairs>
  <TitlesOfParts>
    <vt:vector size="16" baseType="lpstr">
      <vt:lpstr>PMingLiU</vt:lpstr>
      <vt:lpstr>PMingLiU</vt:lpstr>
      <vt:lpstr>SimSun</vt:lpstr>
      <vt:lpstr>Arial</vt:lpstr>
      <vt:lpstr>Calibri</vt:lpstr>
      <vt:lpstr>Calibri Light</vt:lpstr>
      <vt:lpstr>Copperplate Gothic Bold</vt:lpstr>
      <vt:lpstr>Copperplate Gothic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Shiyan Chen - Portcullis Institute Pte Ltd</dc:creator>
  <cp:lastModifiedBy>Pisces Wong</cp:lastModifiedBy>
  <cp:revision>130</cp:revision>
  <cp:lastPrinted>2017-05-15T08:32:15Z</cp:lastPrinted>
  <dcterms:created xsi:type="dcterms:W3CDTF">2016-03-28T09:42:36Z</dcterms:created>
  <dcterms:modified xsi:type="dcterms:W3CDTF">2019-03-04T08:27:22Z</dcterms:modified>
</cp:coreProperties>
</file>